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96" r:id="rId3"/>
    <p:sldId id="303" r:id="rId4"/>
    <p:sldId id="297" r:id="rId5"/>
    <p:sldId id="298" r:id="rId6"/>
    <p:sldId id="301" r:id="rId7"/>
    <p:sldId id="304" r:id="rId8"/>
    <p:sldId id="305" r:id="rId9"/>
    <p:sldId id="287" r:id="rId10"/>
    <p:sldId id="291" r:id="rId11"/>
    <p:sldId id="300" r:id="rId12"/>
    <p:sldId id="299" r:id="rId13"/>
    <p:sldId id="268" r:id="rId14"/>
    <p:sldId id="271"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WXZZF56JxgG94OODPIFdgDCyg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748" y="4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371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71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385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799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632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467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748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662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052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f80a735f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df80a735f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195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700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 name="Google Shape;3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0" name="Google Shape;60;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7" name="Google Shape;67;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8" name="Google Shape;6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mailto:trainer@paro.c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17A"/>
        </a:solidFill>
        <a:effectLst/>
      </p:bgPr>
    </p:bg>
    <p:spTree>
      <p:nvGrpSpPr>
        <p:cNvPr id="1" name="Shape 86"/>
        <p:cNvGrpSpPr/>
        <p:nvPr/>
      </p:nvGrpSpPr>
      <p:grpSpPr>
        <a:xfrm>
          <a:off x="0" y="0"/>
          <a:ext cx="0" cy="0"/>
          <a:chOff x="0" y="0"/>
          <a:chExt cx="0" cy="0"/>
        </a:xfrm>
      </p:grpSpPr>
      <p:pic>
        <p:nvPicPr>
          <p:cNvPr id="87" name="Google Shape;87;p1"/>
          <p:cNvPicPr preferRelativeResize="0"/>
          <p:nvPr/>
        </p:nvPicPr>
        <p:blipFill rotWithShape="1">
          <a:blip r:embed="rId3">
            <a:alphaModFix/>
          </a:blip>
          <a:srcRect l="2843" t="12970" r="10374" b="251"/>
          <a:stretch/>
        </p:blipFill>
        <p:spPr>
          <a:xfrm>
            <a:off x="4909791" y="0"/>
            <a:ext cx="15595970" cy="10397313"/>
          </a:xfrm>
          <a:prstGeom prst="rect">
            <a:avLst/>
          </a:prstGeom>
          <a:noFill/>
          <a:ln>
            <a:noFill/>
          </a:ln>
        </p:spPr>
      </p:pic>
      <p:sp>
        <p:nvSpPr>
          <p:cNvPr id="88" name="Google Shape;88;p1"/>
          <p:cNvSpPr/>
          <p:nvPr/>
        </p:nvSpPr>
        <p:spPr>
          <a:xfrm>
            <a:off x="-228180" y="-266210"/>
            <a:ext cx="5137972" cy="10663524"/>
          </a:xfrm>
          <a:prstGeom prst="rect">
            <a:avLst/>
          </a:prstGeom>
          <a:solidFill>
            <a:srgbClr val="F6F6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9" name="Google Shape;89;p1"/>
          <p:cNvSpPr/>
          <p:nvPr/>
        </p:nvSpPr>
        <p:spPr>
          <a:xfrm>
            <a:off x="4909791" y="0"/>
            <a:ext cx="13378209" cy="13378209"/>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00617A">
              <a:alpha val="45882"/>
            </a:srgbClr>
          </a:solidFill>
          <a:ln>
            <a:noFill/>
          </a:ln>
        </p:spPr>
        <p:txBody>
          <a:bodyPr/>
          <a:lstStyle/>
          <a:p>
            <a:endParaRPr lang="en-CA" dirty="0"/>
          </a:p>
        </p:txBody>
      </p:sp>
      <p:grpSp>
        <p:nvGrpSpPr>
          <p:cNvPr id="90" name="Google Shape;90;p1"/>
          <p:cNvGrpSpPr/>
          <p:nvPr/>
        </p:nvGrpSpPr>
        <p:grpSpPr>
          <a:xfrm>
            <a:off x="9219817" y="4727283"/>
            <a:ext cx="6975918" cy="4002224"/>
            <a:chOff x="0" y="104775"/>
            <a:chExt cx="9301224" cy="5336298"/>
          </a:xfrm>
        </p:grpSpPr>
        <p:sp>
          <p:nvSpPr>
            <p:cNvPr id="91" name="Google Shape;91;p1"/>
            <p:cNvSpPr txBox="1"/>
            <p:nvPr/>
          </p:nvSpPr>
          <p:spPr>
            <a:xfrm>
              <a:off x="51692" y="104775"/>
              <a:ext cx="9191417" cy="4453007"/>
            </a:xfrm>
            <a:prstGeom prst="rect">
              <a:avLst/>
            </a:prstGeom>
            <a:noFill/>
            <a:ln>
              <a:noFill/>
            </a:ln>
          </p:spPr>
          <p:txBody>
            <a:bodyPr spcFirstLastPara="1" wrap="square" lIns="0" tIns="0" rIns="0" bIns="0" anchor="t" anchorCtr="0">
              <a:spAutoFit/>
            </a:bodyPr>
            <a:lstStyle/>
            <a:p>
              <a:pPr marL="0" marR="0" lvl="0" indent="0" algn="r" rtl="0">
                <a:lnSpc>
                  <a:spcPct val="110996"/>
                </a:lnSpc>
                <a:spcBef>
                  <a:spcPts val="0"/>
                </a:spcBef>
                <a:spcAft>
                  <a:spcPts val="0"/>
                </a:spcAft>
                <a:buClr>
                  <a:srgbClr val="000000"/>
                </a:buClr>
                <a:buSzPts val="11676"/>
                <a:buFont typeface="Arial"/>
                <a:buNone/>
              </a:pPr>
              <a:r>
                <a:rPr lang="en-US" sz="11676" b="1" i="0" u="none" strike="noStrike" cap="none" dirty="0">
                  <a:solidFill>
                    <a:srgbClr val="F6F6F6"/>
                  </a:solidFill>
                  <a:latin typeface="Arial"/>
                  <a:ea typeface="Arial"/>
                  <a:cs typeface="Arial"/>
                  <a:sym typeface="Arial"/>
                </a:rPr>
                <a:t>I AM READY</a:t>
              </a:r>
              <a:endParaRPr sz="1400" b="0" i="0" u="none" strike="noStrike" cap="none" dirty="0">
                <a:solidFill>
                  <a:srgbClr val="000000"/>
                </a:solidFill>
                <a:latin typeface="Arial"/>
                <a:ea typeface="Arial"/>
                <a:cs typeface="Arial"/>
                <a:sym typeface="Arial"/>
              </a:endParaRPr>
            </a:p>
          </p:txBody>
        </p:sp>
        <p:sp>
          <p:nvSpPr>
            <p:cNvPr id="92" name="Google Shape;92;p1"/>
            <p:cNvSpPr/>
            <p:nvPr/>
          </p:nvSpPr>
          <p:spPr>
            <a:xfrm>
              <a:off x="0" y="5154103"/>
              <a:ext cx="9301224" cy="28697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pic>
        <p:nvPicPr>
          <p:cNvPr id="93" name="Google Shape;93;p1"/>
          <p:cNvPicPr preferRelativeResize="0"/>
          <p:nvPr/>
        </p:nvPicPr>
        <p:blipFill rotWithShape="1">
          <a:blip r:embed="rId4">
            <a:alphaModFix/>
          </a:blip>
          <a:srcRect/>
          <a:stretch/>
        </p:blipFill>
        <p:spPr>
          <a:xfrm>
            <a:off x="165237" y="3754868"/>
            <a:ext cx="4744555" cy="262136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Shape 186"/>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873" y="3445126"/>
            <a:ext cx="6938977" cy="3892332"/>
          </a:xfrm>
          <a:prstGeom prst="rect">
            <a:avLst/>
          </a:prstGeom>
        </p:spPr>
      </p:pic>
      <p:pic>
        <p:nvPicPr>
          <p:cNvPr id="188" name="Google Shape;188;gdf80a735f9_0_57"/>
          <p:cNvPicPr preferRelativeResize="0"/>
          <p:nvPr/>
        </p:nvPicPr>
        <p:blipFill rotWithShape="1">
          <a:blip r:embed="rId4">
            <a:alphaModFix/>
          </a:blip>
          <a:srcRect/>
          <a:stretch/>
        </p:blipFill>
        <p:spPr>
          <a:xfrm>
            <a:off x="13877495" y="-158788"/>
            <a:ext cx="4293494" cy="4293494"/>
          </a:xfrm>
          <a:prstGeom prst="rect">
            <a:avLst/>
          </a:prstGeom>
          <a:noFill/>
          <a:ln>
            <a:noFill/>
          </a:ln>
        </p:spPr>
      </p:pic>
      <p:pic>
        <p:nvPicPr>
          <p:cNvPr id="189" name="Google Shape;189;gdf80a735f9_0_57"/>
          <p:cNvPicPr preferRelativeResize="0"/>
          <p:nvPr/>
        </p:nvPicPr>
        <p:blipFill rotWithShape="1">
          <a:blip r:embed="rId4">
            <a:alphaModFix/>
          </a:blip>
          <a:srcRect/>
          <a:stretch/>
        </p:blipFill>
        <p:spPr>
          <a:xfrm rot="10800000">
            <a:off x="10827156" y="6832639"/>
            <a:ext cx="4727073" cy="4727073"/>
          </a:xfrm>
          <a:prstGeom prst="rect">
            <a:avLst/>
          </a:prstGeom>
          <a:noFill/>
          <a:ln>
            <a:noFill/>
          </a:ln>
        </p:spPr>
      </p:pic>
      <p:pic>
        <p:nvPicPr>
          <p:cNvPr id="190" name="Google Shape;190;gdf80a735f9_0_57"/>
          <p:cNvPicPr preferRelativeResize="0"/>
          <p:nvPr/>
        </p:nvPicPr>
        <p:blipFill rotWithShape="1">
          <a:blip r:embed="rId5">
            <a:alphaModFix/>
          </a:blip>
          <a:srcRect/>
          <a:stretch/>
        </p:blipFill>
        <p:spPr>
          <a:xfrm rot="-5400000">
            <a:off x="12715079" y="6893165"/>
            <a:ext cx="2860719" cy="2860719"/>
          </a:xfrm>
          <a:prstGeom prst="rect">
            <a:avLst/>
          </a:prstGeom>
          <a:noFill/>
          <a:ln>
            <a:noFill/>
          </a:ln>
        </p:spPr>
      </p:pic>
      <p:pic>
        <p:nvPicPr>
          <p:cNvPr id="191" name="Google Shape;191;gdf80a735f9_0_57"/>
          <p:cNvPicPr preferRelativeResize="0"/>
          <p:nvPr/>
        </p:nvPicPr>
        <p:blipFill rotWithShape="1">
          <a:blip r:embed="rId6">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7">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8">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5" y="0"/>
            <a:ext cx="16696821" cy="147732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8000" b="1" dirty="0" smtClean="0">
                <a:solidFill>
                  <a:srgbClr val="00617A"/>
                </a:solidFill>
              </a:rPr>
              <a:t>What </a:t>
            </a:r>
            <a:r>
              <a:rPr lang="en-US" sz="8000" b="1" dirty="0" smtClean="0">
                <a:solidFill>
                  <a:srgbClr val="00617A"/>
                </a:solidFill>
              </a:rPr>
              <a:t>PARO Trade </a:t>
            </a:r>
            <a:r>
              <a:rPr lang="en-US" sz="7200" b="1" dirty="0" smtClean="0">
                <a:solidFill>
                  <a:srgbClr val="00617A"/>
                </a:solidFill>
              </a:rPr>
              <a:t>Delegation</a:t>
            </a:r>
            <a:r>
              <a:rPr lang="en-US" sz="8000" b="1" dirty="0" smtClean="0">
                <a:solidFill>
                  <a:srgbClr val="00617A"/>
                </a:solidFill>
              </a:rPr>
              <a:t> does</a:t>
            </a:r>
            <a:endParaRPr sz="80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557939" y="1846659"/>
            <a:ext cx="10277531" cy="4985980"/>
          </a:xfrm>
          <a:prstGeom prst="rect">
            <a:avLst/>
          </a:prstGeom>
          <a:noFill/>
          <a:ln>
            <a:noFill/>
          </a:ln>
        </p:spPr>
        <p:txBody>
          <a:bodyPr spcFirstLastPara="1" wrap="square" lIns="0" tIns="0" rIns="0" bIns="0" anchor="t" anchorCtr="0">
            <a:spAutoFit/>
          </a:bodyPr>
          <a:lstStyle/>
          <a:p>
            <a:pPr lvl="0"/>
            <a:endParaRPr lang="en-US" sz="3600" dirty="0" smtClean="0"/>
          </a:p>
          <a:p>
            <a:pPr lvl="0"/>
            <a:r>
              <a:rPr lang="en-US" sz="3600" b="1" dirty="0" smtClean="0"/>
              <a:t>PARO</a:t>
            </a:r>
            <a:r>
              <a:rPr lang="en-US" sz="3600" dirty="0" smtClean="0"/>
              <a:t> helps to prepare </a:t>
            </a:r>
            <a:r>
              <a:rPr lang="en-US" sz="3600" dirty="0"/>
              <a:t>y</a:t>
            </a:r>
            <a:r>
              <a:rPr lang="en-US" sz="3600" dirty="0" smtClean="0"/>
              <a:t>ou through</a:t>
            </a:r>
            <a:r>
              <a:rPr lang="en-US" sz="3600" dirty="0" smtClean="0"/>
              <a:t>:</a:t>
            </a:r>
            <a:endParaRPr lang="en-CA" sz="3600" dirty="0"/>
          </a:p>
          <a:p>
            <a:pPr marL="571500" lvl="1" indent="-571500">
              <a:buFont typeface="Arial" panose="020B0604020202020204" pitchFamily="34" charset="0"/>
              <a:buChar char="•"/>
            </a:pPr>
            <a:r>
              <a:rPr lang="en-US" sz="3600" dirty="0" smtClean="0"/>
              <a:t>P</a:t>
            </a:r>
            <a:r>
              <a:rPr lang="en-US" sz="3600" dirty="0" smtClean="0"/>
              <a:t>re-Conference Information Sessions to: </a:t>
            </a:r>
          </a:p>
          <a:p>
            <a:pPr marL="1162050" lvl="4" indent="-1162050">
              <a:buFont typeface="Arial" panose="020B0604020202020204" pitchFamily="34" charset="0"/>
              <a:buChar char="•"/>
              <a:tabLst>
                <a:tab pos="1255713" algn="l"/>
              </a:tabLst>
            </a:pPr>
            <a:r>
              <a:rPr lang="en-US" sz="3600" dirty="0" smtClean="0"/>
              <a:t>D</a:t>
            </a:r>
            <a:r>
              <a:rPr lang="en-US" sz="3600" dirty="0" smtClean="0"/>
              <a:t>evelop your Capability Statement</a:t>
            </a:r>
          </a:p>
          <a:p>
            <a:pPr marL="1162050" lvl="4" indent="-1162050">
              <a:buFont typeface="Arial" panose="020B0604020202020204" pitchFamily="34" charset="0"/>
              <a:buChar char="•"/>
              <a:tabLst>
                <a:tab pos="1255713" algn="l"/>
              </a:tabLst>
            </a:pPr>
            <a:r>
              <a:rPr lang="en-US" sz="3600" dirty="0" smtClean="0"/>
              <a:t>Prepare your Pitch and </a:t>
            </a:r>
          </a:p>
          <a:p>
            <a:pPr marL="1162050" lvl="4" indent="-1162050">
              <a:buFont typeface="Arial" panose="020B0604020202020204" pitchFamily="34" charset="0"/>
              <a:buChar char="•"/>
              <a:tabLst>
                <a:tab pos="1255713" algn="l"/>
              </a:tabLst>
            </a:pPr>
            <a:r>
              <a:rPr lang="en-US" sz="3600" dirty="0" smtClean="0"/>
              <a:t>T</a:t>
            </a:r>
            <a:r>
              <a:rPr lang="en-US" sz="3600" dirty="0" smtClean="0"/>
              <a:t>o be prepared to go</a:t>
            </a:r>
          </a:p>
          <a:p>
            <a:pPr marL="571500" lvl="3" indent="-571500">
              <a:buFont typeface="Arial" panose="020B0604020202020204" pitchFamily="34" charset="0"/>
              <a:buChar char="•"/>
              <a:tabLst>
                <a:tab pos="1255713" algn="l"/>
              </a:tabLst>
            </a:pPr>
            <a:r>
              <a:rPr lang="en-US" sz="3600" dirty="0" smtClean="0"/>
              <a:t>Post Conference follow up session</a:t>
            </a:r>
            <a:endParaRPr lang="en-CA" sz="3600" dirty="0"/>
          </a:p>
          <a:p>
            <a:pPr marL="571500" lvl="1" indent="-571500">
              <a:buFont typeface="Arial" panose="020B0604020202020204" pitchFamily="34" charset="0"/>
              <a:buChar char="•"/>
            </a:pPr>
            <a:r>
              <a:rPr lang="en-US" sz="3600" dirty="0" smtClean="0"/>
              <a:t>Team </a:t>
            </a:r>
            <a:r>
              <a:rPr lang="en-US" sz="3600" dirty="0" smtClean="0"/>
              <a:t>at GFTG’s to support you</a:t>
            </a:r>
            <a:endParaRPr lang="en-US" sz="3600" dirty="0" smtClean="0"/>
          </a:p>
          <a:p>
            <a:pPr marL="571500" lvl="1" indent="-571500">
              <a:buFont typeface="Arial" panose="020B0604020202020204" pitchFamily="34" charset="0"/>
              <a:buChar char="•"/>
            </a:pPr>
            <a:r>
              <a:rPr lang="en-US" sz="3600" dirty="0" smtClean="0"/>
              <a:t>Group Chat</a:t>
            </a:r>
            <a:endParaRPr lang="en-CA" sz="3600" dirty="0"/>
          </a:p>
        </p:txBody>
      </p:sp>
    </p:spTree>
    <p:extLst>
      <p:ext uri="{BB962C8B-B14F-4D97-AF65-F5344CB8AC3E}">
        <p14:creationId xmlns:p14="http://schemas.microsoft.com/office/powerpoint/2010/main" val="47533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8" name="Google Shape;188;gdf80a735f9_0_57"/>
          <p:cNvPicPr preferRelativeResize="0"/>
          <p:nvPr/>
        </p:nvPicPr>
        <p:blipFill rotWithShape="1">
          <a:blip r:embed="rId3">
            <a:alphaModFix/>
          </a:blip>
          <a:srcRect/>
          <a:stretch/>
        </p:blipFill>
        <p:spPr>
          <a:xfrm>
            <a:off x="16578689" y="330316"/>
            <a:ext cx="4293494" cy="4293494"/>
          </a:xfrm>
          <a:prstGeom prst="rect">
            <a:avLst/>
          </a:prstGeom>
          <a:noFill/>
          <a:ln>
            <a:noFill/>
          </a:ln>
        </p:spPr>
      </p:pic>
      <p:pic>
        <p:nvPicPr>
          <p:cNvPr id="189" name="Google Shape;189;gdf80a735f9_0_57"/>
          <p:cNvPicPr preferRelativeResize="0"/>
          <p:nvPr/>
        </p:nvPicPr>
        <p:blipFill rotWithShape="1">
          <a:blip r:embed="rId3">
            <a:alphaModFix/>
          </a:blip>
          <a:srcRect/>
          <a:stretch/>
        </p:blipFill>
        <p:spPr>
          <a:xfrm rot="10800000">
            <a:off x="11375121" y="7078706"/>
            <a:ext cx="4727073" cy="4727073"/>
          </a:xfrm>
          <a:prstGeom prst="rect">
            <a:avLst/>
          </a:prstGeom>
          <a:noFill/>
          <a:ln>
            <a:noFill/>
          </a:ln>
        </p:spPr>
      </p:pic>
      <p:pic>
        <p:nvPicPr>
          <p:cNvPr id="190" name="Google Shape;190;gdf80a735f9_0_57"/>
          <p:cNvPicPr preferRelativeResize="0"/>
          <p:nvPr/>
        </p:nvPicPr>
        <p:blipFill rotWithShape="1">
          <a:blip r:embed="rId4">
            <a:alphaModFix/>
          </a:blip>
          <a:srcRect/>
          <a:stretch/>
        </p:blipFill>
        <p:spPr>
          <a:xfrm rot="-5400000">
            <a:off x="13367394" y="7078706"/>
            <a:ext cx="2860719" cy="2860719"/>
          </a:xfrm>
          <a:prstGeom prst="rect">
            <a:avLst/>
          </a:prstGeom>
          <a:noFill/>
          <a:ln>
            <a:noFill/>
          </a:ln>
        </p:spPr>
      </p:pic>
      <p:pic>
        <p:nvPicPr>
          <p:cNvPr id="191" name="Google Shape;191;gdf80a735f9_0_57"/>
          <p:cNvPicPr preferRelativeResize="0"/>
          <p:nvPr/>
        </p:nvPicPr>
        <p:blipFill rotWithShape="1">
          <a:blip r:embed="rId5">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6">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7">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7" y="0"/>
            <a:ext cx="13008300" cy="147732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8000" b="1" dirty="0" smtClean="0">
                <a:solidFill>
                  <a:srgbClr val="00617A"/>
                </a:solidFill>
              </a:rPr>
              <a:t>Available Funding Options</a:t>
            </a:r>
            <a:endParaRPr sz="80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557939" y="1846659"/>
            <a:ext cx="10277531" cy="6155531"/>
          </a:xfrm>
          <a:prstGeom prst="rect">
            <a:avLst/>
          </a:prstGeom>
          <a:noFill/>
          <a:ln>
            <a:noFill/>
          </a:ln>
        </p:spPr>
        <p:txBody>
          <a:bodyPr spcFirstLastPara="1" wrap="square" lIns="0" tIns="0" rIns="0" bIns="0" anchor="t" anchorCtr="0">
            <a:spAutoFit/>
          </a:bodyPr>
          <a:lstStyle/>
          <a:p>
            <a:pPr lvl="1"/>
            <a:endParaRPr lang="en-US" sz="4000" b="1" dirty="0" smtClean="0"/>
          </a:p>
          <a:p>
            <a:pPr lvl="1"/>
            <a:r>
              <a:rPr lang="en-US" sz="4000" b="1" dirty="0" smtClean="0"/>
              <a:t>PARO Funding Options</a:t>
            </a:r>
            <a:endParaRPr lang="en-US" sz="4000" b="1" dirty="0" smtClean="0"/>
          </a:p>
          <a:p>
            <a:pPr marL="571500" lvl="1" indent="-571500">
              <a:buFont typeface="Arial" panose="020B0604020202020204" pitchFamily="34" charset="0"/>
              <a:buChar char="•"/>
            </a:pPr>
            <a:r>
              <a:rPr lang="en-US" sz="4000" dirty="0" err="1" smtClean="0"/>
              <a:t>BIZGrowth</a:t>
            </a:r>
            <a:r>
              <a:rPr lang="en-US" sz="4000" dirty="0" smtClean="0"/>
              <a:t> </a:t>
            </a:r>
            <a:r>
              <a:rPr lang="en-US" sz="4000" dirty="0" smtClean="0"/>
              <a:t>(Ontario only)</a:t>
            </a:r>
            <a:endParaRPr lang="en-CA" sz="4000" dirty="0"/>
          </a:p>
          <a:p>
            <a:pPr marL="571500" lvl="1" indent="-571500">
              <a:buFont typeface="Arial" panose="020B0604020202020204" pitchFamily="34" charset="0"/>
              <a:buChar char="•"/>
            </a:pPr>
            <a:r>
              <a:rPr lang="en-US" sz="4000" dirty="0" smtClean="0"/>
              <a:t>PARO Circles</a:t>
            </a:r>
            <a:endParaRPr lang="en-CA" sz="4000" dirty="0"/>
          </a:p>
          <a:p>
            <a:pPr marL="571500" lvl="1" indent="-571500">
              <a:buFont typeface="Arial" panose="020B0604020202020204" pitchFamily="34" charset="0"/>
              <a:buChar char="•"/>
            </a:pPr>
            <a:r>
              <a:rPr lang="en-US" sz="4000" dirty="0" smtClean="0"/>
              <a:t>WEOC</a:t>
            </a:r>
            <a:endParaRPr lang="en-CA" sz="4000" dirty="0"/>
          </a:p>
          <a:p>
            <a:pPr marL="571500" lvl="1" indent="-571500">
              <a:buFont typeface="Arial" panose="020B0604020202020204" pitchFamily="34" charset="0"/>
              <a:buChar char="•"/>
            </a:pPr>
            <a:r>
              <a:rPr lang="en-US" sz="4000" dirty="0" err="1" smtClean="0"/>
              <a:t>CANExport</a:t>
            </a:r>
            <a:r>
              <a:rPr lang="en-US" sz="4000" dirty="0" smtClean="0"/>
              <a:t> (closes May 31</a:t>
            </a:r>
            <a:r>
              <a:rPr lang="en-US" sz="4000" baseline="30000" dirty="0" smtClean="0"/>
              <a:t>st</a:t>
            </a:r>
            <a:r>
              <a:rPr lang="en-US" sz="4000" dirty="0" smtClean="0"/>
              <a:t> )</a:t>
            </a:r>
            <a:endParaRPr lang="en-CA" sz="4000" dirty="0"/>
          </a:p>
          <a:p>
            <a:pPr marL="571500" lvl="1" indent="-571500">
              <a:buFont typeface="Arial" panose="020B0604020202020204" pitchFamily="34" charset="0"/>
              <a:buChar char="•"/>
            </a:pPr>
            <a:r>
              <a:rPr lang="en-US" sz="4000" dirty="0" smtClean="0"/>
              <a:t>Northern Ontario Exports</a:t>
            </a:r>
            <a:endParaRPr lang="en-CA" sz="4000" dirty="0"/>
          </a:p>
          <a:p>
            <a:pPr marL="571500" lvl="1" indent="-571500">
              <a:buFont typeface="Arial" panose="020B0604020202020204" pitchFamily="34" charset="0"/>
              <a:buChar char="•"/>
            </a:pPr>
            <a:r>
              <a:rPr lang="en-US" sz="4000" dirty="0" smtClean="0"/>
              <a:t>Innovation </a:t>
            </a:r>
            <a:r>
              <a:rPr lang="en-US" sz="4000" dirty="0" err="1" smtClean="0"/>
              <a:t>Centres</a:t>
            </a:r>
            <a:endParaRPr lang="en-US" sz="4000" dirty="0" smtClean="0"/>
          </a:p>
          <a:p>
            <a:pPr marL="571500" lvl="1" indent="-571500">
              <a:buFont typeface="Arial" panose="020B0604020202020204" pitchFamily="34" charset="0"/>
              <a:buChar char="•"/>
            </a:pPr>
            <a:r>
              <a:rPr lang="en-US" sz="4000" dirty="0" smtClean="0"/>
              <a:t>Community Futures Development Corporations (CFDC’s)</a:t>
            </a:r>
            <a:endParaRPr lang="en-CA" sz="4000"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75120" y="2241998"/>
            <a:ext cx="6224995" cy="5095460"/>
          </a:xfrm>
          <a:prstGeom prst="rect">
            <a:avLst/>
          </a:prstGeom>
        </p:spPr>
      </p:pic>
    </p:spTree>
    <p:extLst>
      <p:ext uri="{BB962C8B-B14F-4D97-AF65-F5344CB8AC3E}">
        <p14:creationId xmlns:p14="http://schemas.microsoft.com/office/powerpoint/2010/main" val="75121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p:nvPr/>
        </p:nvSpPr>
        <p:spPr>
          <a:xfrm>
            <a:off x="1157490" y="1097199"/>
            <a:ext cx="16017563" cy="8670733"/>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p12"/>
          <p:cNvPicPr preferRelativeResize="0"/>
          <p:nvPr/>
        </p:nvPicPr>
        <p:blipFill rotWithShape="1">
          <a:blip r:embed="rId3">
            <a:alphaModFix/>
          </a:blip>
          <a:srcRect t="121" b="119"/>
          <a:stretch/>
        </p:blipFill>
        <p:spPr>
          <a:xfrm rot="-5400000">
            <a:off x="-111740" y="8117860"/>
            <a:ext cx="2280879" cy="2280879"/>
          </a:xfrm>
          <a:prstGeom prst="rect">
            <a:avLst/>
          </a:prstGeom>
          <a:noFill/>
          <a:ln>
            <a:noFill/>
          </a:ln>
        </p:spPr>
      </p:pic>
      <p:sp>
        <p:nvSpPr>
          <p:cNvPr id="231" name="Google Shape;231;p12"/>
          <p:cNvSpPr/>
          <p:nvPr/>
        </p:nvSpPr>
        <p:spPr>
          <a:xfrm>
            <a:off x="758102" y="808133"/>
            <a:ext cx="16051801" cy="867073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2" name="Google Shape;232;p12"/>
          <p:cNvPicPr preferRelativeResize="0"/>
          <p:nvPr/>
        </p:nvPicPr>
        <p:blipFill rotWithShape="1">
          <a:blip r:embed="rId4">
            <a:alphaModFix/>
          </a:blip>
          <a:srcRect t="121" b="119"/>
          <a:stretch/>
        </p:blipFill>
        <p:spPr>
          <a:xfrm rot="-5400000">
            <a:off x="682162" y="682162"/>
            <a:ext cx="950657" cy="950657"/>
          </a:xfrm>
          <a:prstGeom prst="rect">
            <a:avLst/>
          </a:prstGeom>
          <a:noFill/>
          <a:ln>
            <a:noFill/>
          </a:ln>
        </p:spPr>
      </p:pic>
      <p:pic>
        <p:nvPicPr>
          <p:cNvPr id="233" name="Google Shape;233;p12"/>
          <p:cNvPicPr preferRelativeResize="0"/>
          <p:nvPr/>
        </p:nvPicPr>
        <p:blipFill rotWithShape="1">
          <a:blip r:embed="rId5">
            <a:alphaModFix/>
          </a:blip>
          <a:srcRect t="121" b="119"/>
          <a:stretch/>
        </p:blipFill>
        <p:spPr>
          <a:xfrm rot="-5400000">
            <a:off x="15914452" y="-213290"/>
            <a:ext cx="1790904" cy="1790904"/>
          </a:xfrm>
          <a:prstGeom prst="rect">
            <a:avLst/>
          </a:prstGeom>
          <a:noFill/>
          <a:ln>
            <a:noFill/>
          </a:ln>
        </p:spPr>
      </p:pic>
      <p:pic>
        <p:nvPicPr>
          <p:cNvPr id="234" name="Google Shape;234;p12"/>
          <p:cNvPicPr preferRelativeResize="0"/>
          <p:nvPr/>
        </p:nvPicPr>
        <p:blipFill rotWithShape="1">
          <a:blip r:embed="rId6">
            <a:alphaModFix/>
          </a:blip>
          <a:srcRect t="121" b="119"/>
          <a:stretch/>
        </p:blipFill>
        <p:spPr>
          <a:xfrm rot="-5400000">
            <a:off x="17414031" y="7025388"/>
            <a:ext cx="582645" cy="582645"/>
          </a:xfrm>
          <a:prstGeom prst="rect">
            <a:avLst/>
          </a:prstGeom>
          <a:noFill/>
          <a:ln>
            <a:noFill/>
          </a:ln>
        </p:spPr>
      </p:pic>
      <p:sp>
        <p:nvSpPr>
          <p:cNvPr id="235" name="Google Shape;235;p12"/>
          <p:cNvSpPr txBox="1"/>
          <p:nvPr/>
        </p:nvSpPr>
        <p:spPr>
          <a:xfrm>
            <a:off x="2408117" y="3302435"/>
            <a:ext cx="13440300" cy="572464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10000" b="1" dirty="0" smtClean="0">
                <a:solidFill>
                  <a:srgbClr val="7ED957"/>
                </a:solidFill>
              </a:rPr>
              <a:t>Contact:</a:t>
            </a:r>
          </a:p>
          <a:p>
            <a:pPr marL="0" marR="0" lvl="0" indent="0" algn="l" rtl="0">
              <a:lnSpc>
                <a:spcPct val="120000"/>
              </a:lnSpc>
              <a:spcBef>
                <a:spcPts val="0"/>
              </a:spcBef>
              <a:spcAft>
                <a:spcPts val="0"/>
              </a:spcAft>
              <a:buClr>
                <a:srgbClr val="000000"/>
              </a:buClr>
              <a:buSzPts val="10000"/>
              <a:buFont typeface="Arial"/>
              <a:buNone/>
            </a:pPr>
            <a:r>
              <a:rPr lang="en-US" sz="5400" b="1" dirty="0" smtClean="0">
                <a:solidFill>
                  <a:srgbClr val="7ED957"/>
                </a:solidFill>
              </a:rPr>
              <a:t>Karen Evans – </a:t>
            </a:r>
            <a:r>
              <a:rPr lang="en-US" sz="4800" b="1" dirty="0" smtClean="0">
                <a:solidFill>
                  <a:schemeClr val="accent1">
                    <a:lumMod val="75000"/>
                  </a:schemeClr>
                </a:solidFill>
                <a:hlinkClick r:id="rId7"/>
              </a:rPr>
              <a:t>trainer@paro.ca</a:t>
            </a:r>
            <a:endParaRPr lang="en-US" sz="4800" b="1" dirty="0" smtClean="0">
              <a:solidFill>
                <a:schemeClr val="accent1">
                  <a:lumMod val="75000"/>
                </a:schemeClr>
              </a:solidFill>
            </a:endParaRPr>
          </a:p>
          <a:p>
            <a:pPr marL="0" marR="0" lvl="0" indent="0" algn="l" rtl="0">
              <a:lnSpc>
                <a:spcPct val="120000"/>
              </a:lnSpc>
              <a:spcBef>
                <a:spcPts val="0"/>
              </a:spcBef>
              <a:spcAft>
                <a:spcPts val="0"/>
              </a:spcAft>
              <a:buClr>
                <a:srgbClr val="000000"/>
              </a:buClr>
              <a:buSzPts val="10000"/>
              <a:buFont typeface="Arial"/>
              <a:buNone/>
            </a:pPr>
            <a:endParaRPr lang="en-US" sz="4800" b="1" dirty="0" smtClean="0">
              <a:solidFill>
                <a:schemeClr val="accent1">
                  <a:lumMod val="75000"/>
                </a:schemeClr>
              </a:solidFill>
            </a:endParaRPr>
          </a:p>
          <a:p>
            <a:pPr lvl="0">
              <a:lnSpc>
                <a:spcPct val="120000"/>
              </a:lnSpc>
              <a:buSzPts val="10000"/>
            </a:pPr>
            <a:r>
              <a:rPr lang="en-CA" sz="5400" b="1" dirty="0" smtClean="0">
                <a:solidFill>
                  <a:srgbClr val="0099FF"/>
                </a:solidFill>
              </a:rPr>
              <a:t>Or Your PARO Business Counsellor or BGA</a:t>
            </a:r>
            <a:endParaRPr sz="5400" b="1" i="0" u="none" strike="noStrike" cap="none" dirty="0">
              <a:solidFill>
                <a:srgbClr val="0099FF"/>
              </a:solidFill>
              <a:sym typeface="Arial"/>
            </a:endParaRPr>
          </a:p>
        </p:txBody>
      </p:sp>
    </p:spTree>
    <p:extLst>
      <p:ext uri="{BB962C8B-B14F-4D97-AF65-F5344CB8AC3E}">
        <p14:creationId xmlns:p14="http://schemas.microsoft.com/office/powerpoint/2010/main" val="1616007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17A"/>
        </a:solidFill>
        <a:effectLst/>
      </p:bgPr>
    </p:bg>
    <p:spTree>
      <p:nvGrpSpPr>
        <p:cNvPr id="1" name="Shape 251"/>
        <p:cNvGrpSpPr/>
        <p:nvPr/>
      </p:nvGrpSpPr>
      <p:grpSpPr>
        <a:xfrm>
          <a:off x="0" y="0"/>
          <a:ext cx="0" cy="0"/>
          <a:chOff x="0" y="0"/>
          <a:chExt cx="0" cy="0"/>
        </a:xfrm>
      </p:grpSpPr>
      <p:pic>
        <p:nvPicPr>
          <p:cNvPr id="252" name="Google Shape;252;p17"/>
          <p:cNvPicPr preferRelativeResize="0"/>
          <p:nvPr/>
        </p:nvPicPr>
        <p:blipFill rotWithShape="1">
          <a:blip r:embed="rId3">
            <a:alphaModFix/>
          </a:blip>
          <a:srcRect t="17637" b="17637"/>
          <a:stretch/>
        </p:blipFill>
        <p:spPr>
          <a:xfrm>
            <a:off x="-783958" y="-1756796"/>
            <a:ext cx="19071959" cy="8229600"/>
          </a:xfrm>
          <a:prstGeom prst="rect">
            <a:avLst/>
          </a:prstGeom>
          <a:noFill/>
          <a:ln>
            <a:noFill/>
          </a:ln>
        </p:spPr>
      </p:pic>
      <p:sp>
        <p:nvSpPr>
          <p:cNvPr id="253" name="Google Shape;253;p17"/>
          <p:cNvSpPr/>
          <p:nvPr/>
        </p:nvSpPr>
        <p:spPr>
          <a:xfrm>
            <a:off x="-108631" y="6472804"/>
            <a:ext cx="18505262" cy="193353"/>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7"/>
          <p:cNvSpPr/>
          <p:nvPr/>
        </p:nvSpPr>
        <p:spPr>
          <a:xfrm>
            <a:off x="-108631" y="-163667"/>
            <a:ext cx="19169655" cy="6636471"/>
          </a:xfrm>
          <a:custGeom>
            <a:avLst/>
            <a:gdLst/>
            <a:ahLst/>
            <a:cxnLst/>
            <a:rect l="l" t="t" r="r" b="b"/>
            <a:pathLst>
              <a:path w="6484550" h="2244930" extrusionOk="0">
                <a:moveTo>
                  <a:pt x="0" y="0"/>
                </a:moveTo>
                <a:lnTo>
                  <a:pt x="6484550" y="0"/>
                </a:lnTo>
                <a:lnTo>
                  <a:pt x="6484550" y="2244930"/>
                </a:lnTo>
                <a:lnTo>
                  <a:pt x="0" y="2244930"/>
                </a:lnTo>
                <a:close/>
              </a:path>
            </a:pathLst>
          </a:custGeom>
          <a:solidFill>
            <a:srgbClr val="00617A">
              <a:alpha val="45882"/>
            </a:srgbClr>
          </a:solidFill>
          <a:ln>
            <a:noFill/>
          </a:ln>
        </p:spPr>
        <p:txBody>
          <a:bodyPr/>
          <a:lstStyle/>
          <a:p>
            <a:endParaRPr lang="en-CA"/>
          </a:p>
        </p:txBody>
      </p:sp>
      <p:grpSp>
        <p:nvGrpSpPr>
          <p:cNvPr id="255" name="Google Shape;255;p17"/>
          <p:cNvGrpSpPr/>
          <p:nvPr/>
        </p:nvGrpSpPr>
        <p:grpSpPr>
          <a:xfrm>
            <a:off x="1915422" y="5243198"/>
            <a:ext cx="3921735" cy="3533913"/>
            <a:chOff x="0" y="0"/>
            <a:chExt cx="5228981" cy="4711883"/>
          </a:xfrm>
        </p:grpSpPr>
        <p:pic>
          <p:nvPicPr>
            <p:cNvPr id="256" name="Google Shape;256;p17"/>
            <p:cNvPicPr preferRelativeResize="0"/>
            <p:nvPr/>
          </p:nvPicPr>
          <p:blipFill rotWithShape="1">
            <a:blip r:embed="rId4">
              <a:alphaModFix/>
            </a:blip>
            <a:srcRect/>
            <a:stretch/>
          </p:blipFill>
          <p:spPr>
            <a:xfrm>
              <a:off x="1028725" y="0"/>
              <a:ext cx="3171531" cy="3171531"/>
            </a:xfrm>
            <a:prstGeom prst="rect">
              <a:avLst/>
            </a:prstGeom>
            <a:noFill/>
            <a:ln>
              <a:noFill/>
            </a:ln>
          </p:spPr>
        </p:pic>
        <p:sp>
          <p:nvSpPr>
            <p:cNvPr id="257" name="Google Shape;257;p17"/>
            <p:cNvSpPr txBox="1"/>
            <p:nvPr/>
          </p:nvSpPr>
          <p:spPr>
            <a:xfrm>
              <a:off x="0" y="4111981"/>
              <a:ext cx="5228981" cy="59990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2600"/>
                <a:buFont typeface="Arial"/>
                <a:buNone/>
              </a:pPr>
              <a:r>
                <a:rPr lang="en-US" sz="2600" b="0" i="0" u="none" strike="noStrike" cap="none">
                  <a:solidFill>
                    <a:srgbClr val="F6F6F6"/>
                  </a:solidFill>
                  <a:latin typeface="Arial"/>
                  <a:ea typeface="Arial"/>
                  <a:cs typeface="Arial"/>
                  <a:sym typeface="Arial"/>
                </a:rPr>
                <a:t>@PARO.centre</a:t>
              </a:r>
              <a:endParaRPr sz="1400" b="0" i="0" u="none" strike="noStrike" cap="none">
                <a:solidFill>
                  <a:srgbClr val="000000"/>
                </a:solidFill>
                <a:latin typeface="Arial"/>
                <a:ea typeface="Arial"/>
                <a:cs typeface="Arial"/>
                <a:sym typeface="Arial"/>
              </a:endParaRPr>
            </a:p>
          </p:txBody>
        </p:sp>
      </p:grpSp>
      <p:grpSp>
        <p:nvGrpSpPr>
          <p:cNvPr id="258" name="Google Shape;258;p17"/>
          <p:cNvGrpSpPr/>
          <p:nvPr/>
        </p:nvGrpSpPr>
        <p:grpSpPr>
          <a:xfrm>
            <a:off x="11971161" y="5323761"/>
            <a:ext cx="3921735" cy="3473489"/>
            <a:chOff x="0" y="0"/>
            <a:chExt cx="5228981" cy="4631319"/>
          </a:xfrm>
        </p:grpSpPr>
        <p:pic>
          <p:nvPicPr>
            <p:cNvPr id="259" name="Google Shape;259;p17"/>
            <p:cNvPicPr preferRelativeResize="0"/>
            <p:nvPr/>
          </p:nvPicPr>
          <p:blipFill rotWithShape="1">
            <a:blip r:embed="rId5">
              <a:alphaModFix/>
            </a:blip>
            <a:srcRect/>
            <a:stretch/>
          </p:blipFill>
          <p:spPr>
            <a:xfrm>
              <a:off x="1055579" y="0"/>
              <a:ext cx="3117822" cy="3117822"/>
            </a:xfrm>
            <a:prstGeom prst="rect">
              <a:avLst/>
            </a:prstGeom>
            <a:noFill/>
            <a:ln>
              <a:noFill/>
            </a:ln>
          </p:spPr>
        </p:pic>
        <p:sp>
          <p:nvSpPr>
            <p:cNvPr id="260" name="Google Shape;260;p17"/>
            <p:cNvSpPr txBox="1"/>
            <p:nvPr/>
          </p:nvSpPr>
          <p:spPr>
            <a:xfrm>
              <a:off x="0" y="4031417"/>
              <a:ext cx="5228981" cy="59990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2600"/>
                <a:buFont typeface="Arial"/>
                <a:buNone/>
              </a:pPr>
              <a:r>
                <a:rPr lang="en-US" sz="2600" b="0" i="0" u="none" strike="noStrike" cap="none">
                  <a:solidFill>
                    <a:srgbClr val="F6F6F6"/>
                  </a:solidFill>
                  <a:latin typeface="Arial"/>
                  <a:ea typeface="Arial"/>
                  <a:cs typeface="Arial"/>
                  <a:sym typeface="Arial"/>
                </a:rPr>
                <a:t>@paro.centre</a:t>
              </a:r>
              <a:endParaRPr sz="1400" b="0" i="0" u="none" strike="noStrike" cap="none">
                <a:solidFill>
                  <a:srgbClr val="000000"/>
                </a:solidFill>
                <a:latin typeface="Arial"/>
                <a:ea typeface="Arial"/>
                <a:cs typeface="Arial"/>
                <a:sym typeface="Arial"/>
              </a:endParaRPr>
            </a:p>
          </p:txBody>
        </p:sp>
      </p:grpSp>
      <p:sp>
        <p:nvSpPr>
          <p:cNvPr id="261" name="Google Shape;261;p17"/>
          <p:cNvSpPr/>
          <p:nvPr/>
        </p:nvSpPr>
        <p:spPr>
          <a:xfrm>
            <a:off x="7992555" y="5243198"/>
            <a:ext cx="2302890" cy="2313212"/>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 name="Google Shape;262;p17"/>
          <p:cNvPicPr preferRelativeResize="0"/>
          <p:nvPr/>
        </p:nvPicPr>
        <p:blipFill rotWithShape="1">
          <a:blip r:embed="rId6">
            <a:alphaModFix/>
          </a:blip>
          <a:srcRect/>
          <a:stretch/>
        </p:blipFill>
        <p:spPr>
          <a:xfrm>
            <a:off x="7892776" y="5119402"/>
            <a:ext cx="2502445" cy="2502445"/>
          </a:xfrm>
          <a:prstGeom prst="rect">
            <a:avLst/>
          </a:prstGeom>
          <a:noFill/>
          <a:ln>
            <a:noFill/>
          </a:ln>
        </p:spPr>
      </p:pic>
      <p:sp>
        <p:nvSpPr>
          <p:cNvPr id="263" name="Google Shape;263;p17"/>
          <p:cNvSpPr txBox="1"/>
          <p:nvPr/>
        </p:nvSpPr>
        <p:spPr>
          <a:xfrm>
            <a:off x="1915422" y="1857221"/>
            <a:ext cx="14357797" cy="3816429"/>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Clr>
                <a:srgbClr val="000000"/>
              </a:buClr>
              <a:buSzPts val="10000"/>
              <a:buFont typeface="Arial"/>
              <a:buNone/>
            </a:pPr>
            <a:r>
              <a:rPr lang="en-US" sz="10000" b="1" dirty="0" smtClean="0">
                <a:solidFill>
                  <a:srgbClr val="7ED957"/>
                </a:solidFill>
              </a:rPr>
              <a:t>One Week To Go! Until the Magic Begins!</a:t>
            </a:r>
            <a:endParaRPr sz="1400" b="0" i="0" u="none" strike="noStrike" cap="none" dirty="0">
              <a:solidFill>
                <a:srgbClr val="000000"/>
              </a:solidFill>
              <a:latin typeface="Arial"/>
              <a:ea typeface="Arial"/>
              <a:cs typeface="Arial"/>
              <a:sym typeface="Arial"/>
            </a:endParaRPr>
          </a:p>
        </p:txBody>
      </p:sp>
      <p:sp>
        <p:nvSpPr>
          <p:cNvPr id="264" name="Google Shape;264;p17"/>
          <p:cNvSpPr txBox="1"/>
          <p:nvPr/>
        </p:nvSpPr>
        <p:spPr>
          <a:xfrm>
            <a:off x="7183132" y="8328274"/>
            <a:ext cx="3921735" cy="46897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2600"/>
              <a:buFont typeface="Arial"/>
              <a:buNone/>
            </a:pPr>
            <a:r>
              <a:rPr lang="en-US" sz="2600" b="0" i="0" u="none" strike="noStrike" cap="none">
                <a:solidFill>
                  <a:srgbClr val="F6F6F6"/>
                </a:solidFill>
                <a:latin typeface="Arial"/>
                <a:ea typeface="Arial"/>
                <a:cs typeface="Arial"/>
                <a:sym typeface="Arial"/>
              </a:rPr>
              <a:t>www.PARO.ca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17A"/>
        </a:solidFill>
        <a:effectLst/>
      </p:bgPr>
    </p:bg>
    <p:spTree>
      <p:nvGrpSpPr>
        <p:cNvPr id="1" name="Shape 297"/>
        <p:cNvGrpSpPr/>
        <p:nvPr/>
      </p:nvGrpSpPr>
      <p:grpSpPr>
        <a:xfrm>
          <a:off x="0" y="0"/>
          <a:ext cx="0" cy="0"/>
          <a:chOff x="0" y="0"/>
          <a:chExt cx="0" cy="0"/>
        </a:xfrm>
      </p:grpSpPr>
      <p:sp>
        <p:nvSpPr>
          <p:cNvPr id="298" name="Google Shape;298;p19"/>
          <p:cNvSpPr/>
          <p:nvPr/>
        </p:nvSpPr>
        <p:spPr>
          <a:xfrm>
            <a:off x="-228180" y="-266210"/>
            <a:ext cx="4972735" cy="10663524"/>
          </a:xfrm>
          <a:prstGeom prst="rect">
            <a:avLst/>
          </a:prstGeom>
          <a:solidFill>
            <a:srgbClr val="F6F6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9"/>
          <p:cNvSpPr txBox="1"/>
          <p:nvPr/>
        </p:nvSpPr>
        <p:spPr>
          <a:xfrm>
            <a:off x="10005777" y="5076825"/>
            <a:ext cx="7108800" cy="1060800"/>
          </a:xfrm>
          <a:prstGeom prst="rect">
            <a:avLst/>
          </a:prstGeom>
          <a:noFill/>
          <a:ln>
            <a:noFill/>
          </a:ln>
        </p:spPr>
        <p:txBody>
          <a:bodyPr spcFirstLastPara="1" wrap="square" lIns="0" tIns="0" rIns="0" bIns="0" anchor="t" anchorCtr="0">
            <a:spAutoFit/>
          </a:bodyPr>
          <a:lstStyle/>
          <a:p>
            <a:pPr marL="0" marR="0" lvl="0" indent="0" algn="ctr" rtl="0">
              <a:lnSpc>
                <a:spcPct val="130005"/>
              </a:lnSpc>
              <a:spcBef>
                <a:spcPts val="0"/>
              </a:spcBef>
              <a:spcAft>
                <a:spcPts val="0"/>
              </a:spcAft>
              <a:buClr>
                <a:srgbClr val="000000"/>
              </a:buClr>
              <a:buSzPts val="6892"/>
              <a:buFont typeface="Arial"/>
              <a:buNone/>
            </a:pPr>
            <a:r>
              <a:rPr lang="en-US" sz="6892" b="0" i="0" u="none" strike="noStrike" cap="none">
                <a:solidFill>
                  <a:srgbClr val="7ED957"/>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grpSp>
        <p:nvGrpSpPr>
          <p:cNvPr id="300" name="Google Shape;300;p19"/>
          <p:cNvGrpSpPr/>
          <p:nvPr/>
        </p:nvGrpSpPr>
        <p:grpSpPr>
          <a:xfrm>
            <a:off x="5859811" y="7238775"/>
            <a:ext cx="12080809" cy="2547030"/>
            <a:chOff x="0" y="-28575"/>
            <a:chExt cx="16107742" cy="3396040"/>
          </a:xfrm>
        </p:grpSpPr>
        <p:sp>
          <p:nvSpPr>
            <p:cNvPr id="301" name="Google Shape;301;p19"/>
            <p:cNvSpPr txBox="1"/>
            <p:nvPr/>
          </p:nvSpPr>
          <p:spPr>
            <a:xfrm>
              <a:off x="0" y="-28575"/>
              <a:ext cx="16107742" cy="2733455"/>
            </a:xfrm>
            <a:prstGeom prst="rect">
              <a:avLst/>
            </a:prstGeom>
            <a:noFill/>
            <a:ln>
              <a:noFill/>
            </a:ln>
          </p:spPr>
          <p:txBody>
            <a:bodyPr spcFirstLastPara="1" wrap="square" lIns="0" tIns="0" rIns="0" bIns="0" anchor="t" anchorCtr="0">
              <a:spAutoFit/>
            </a:bodyPr>
            <a:lstStyle/>
            <a:p>
              <a:pPr marL="0" marR="0" lvl="0" indent="0" algn="r" rtl="0">
                <a:lnSpc>
                  <a:spcPct val="130003"/>
                </a:lnSpc>
                <a:spcBef>
                  <a:spcPts val="0"/>
                </a:spcBef>
                <a:spcAft>
                  <a:spcPts val="0"/>
                </a:spcAft>
                <a:buClr>
                  <a:srgbClr val="000000"/>
                </a:buClr>
                <a:buSzPts val="3143"/>
                <a:buFont typeface="Arial"/>
                <a:buNone/>
              </a:pPr>
              <a:r>
                <a:rPr lang="en-US" sz="3143" b="1" i="0" u="none" strike="noStrike" cap="none">
                  <a:solidFill>
                    <a:srgbClr val="F6F6F6"/>
                  </a:solidFill>
                  <a:latin typeface="Arial"/>
                  <a:ea typeface="Arial"/>
                  <a:cs typeface="Arial"/>
                  <a:sym typeface="Arial"/>
                </a:rPr>
                <a:t>Empower yourself and realize the importance of contributing to the world by living your talent. Work on what you love. You are responsible for the talent that has been entrusted to you</a:t>
              </a:r>
              <a:r>
                <a:rPr lang="en-US" sz="3143" b="1" i="0" u="none" strike="noStrike" cap="none">
                  <a:solidFill>
                    <a:srgbClr val="FFA3D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02" name="Google Shape;302;p19"/>
            <p:cNvSpPr txBox="1"/>
            <p:nvPr/>
          </p:nvSpPr>
          <p:spPr>
            <a:xfrm>
              <a:off x="10580990" y="3096827"/>
              <a:ext cx="5526752" cy="270638"/>
            </a:xfrm>
            <a:prstGeom prst="rect">
              <a:avLst/>
            </a:prstGeom>
            <a:noFill/>
            <a:ln>
              <a:noFill/>
            </a:ln>
          </p:spPr>
          <p:txBody>
            <a:bodyPr spcFirstLastPara="1" wrap="square" lIns="0" tIns="0" rIns="0" bIns="0" anchor="t" anchorCtr="0">
              <a:spAutoFit/>
            </a:bodyPr>
            <a:lstStyle/>
            <a:p>
              <a:pPr marL="0" marR="0" lvl="0" indent="0" algn="r" rtl="0">
                <a:lnSpc>
                  <a:spcPct val="130015"/>
                </a:lnSpc>
                <a:spcBef>
                  <a:spcPts val="0"/>
                </a:spcBef>
                <a:spcAft>
                  <a:spcPts val="0"/>
                </a:spcAft>
                <a:buClr>
                  <a:srgbClr val="000000"/>
                </a:buClr>
                <a:buSzPts val="1296"/>
                <a:buFont typeface="Arial"/>
                <a:buNone/>
              </a:pPr>
              <a:r>
                <a:rPr lang="en-US" sz="1296" b="0" i="0" u="none" strike="noStrike" cap="none">
                  <a:solidFill>
                    <a:srgbClr val="F6F6F6"/>
                  </a:solidFill>
                  <a:latin typeface="Arial"/>
                  <a:ea typeface="Arial"/>
                  <a:cs typeface="Arial"/>
                  <a:sym typeface="Arial"/>
                </a:rPr>
                <a:t>-CATHARINA BRUNS</a:t>
              </a:r>
              <a:endParaRPr sz="1400" b="0" i="0" u="none" strike="noStrike" cap="none">
                <a:solidFill>
                  <a:srgbClr val="000000"/>
                </a:solidFill>
                <a:latin typeface="Arial"/>
                <a:ea typeface="Arial"/>
                <a:cs typeface="Arial"/>
                <a:sym typeface="Arial"/>
              </a:endParaRPr>
            </a:p>
          </p:txBody>
        </p:sp>
      </p:grpSp>
      <p:pic>
        <p:nvPicPr>
          <p:cNvPr id="303" name="Google Shape;303;p19"/>
          <p:cNvPicPr preferRelativeResize="0"/>
          <p:nvPr/>
        </p:nvPicPr>
        <p:blipFill rotWithShape="1">
          <a:blip r:embed="rId3">
            <a:alphaModFix/>
          </a:blip>
          <a:srcRect/>
          <a:stretch/>
        </p:blipFill>
        <p:spPr>
          <a:xfrm>
            <a:off x="15527920" y="-266210"/>
            <a:ext cx="3084087" cy="2128020"/>
          </a:xfrm>
          <a:prstGeom prst="rect">
            <a:avLst/>
          </a:prstGeom>
          <a:noFill/>
          <a:ln>
            <a:noFill/>
          </a:ln>
        </p:spPr>
      </p:pic>
      <p:sp>
        <p:nvSpPr>
          <p:cNvPr id="304" name="Google Shape;304;p19"/>
          <p:cNvSpPr/>
          <p:nvPr/>
        </p:nvSpPr>
        <p:spPr>
          <a:xfrm>
            <a:off x="8070867" y="4663791"/>
            <a:ext cx="10217133" cy="220004"/>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9"/>
          <p:cNvSpPr txBox="1"/>
          <p:nvPr/>
        </p:nvSpPr>
        <p:spPr>
          <a:xfrm>
            <a:off x="9144000" y="2630884"/>
            <a:ext cx="8937213" cy="1613685"/>
          </a:xfrm>
          <a:prstGeom prst="rect">
            <a:avLst/>
          </a:prstGeom>
          <a:noFill/>
          <a:ln>
            <a:noFill/>
          </a:ln>
        </p:spPr>
        <p:txBody>
          <a:bodyPr spcFirstLastPara="1" wrap="square" lIns="0" tIns="0" rIns="0" bIns="0" anchor="t" anchorCtr="0">
            <a:spAutoFit/>
          </a:bodyPr>
          <a:lstStyle/>
          <a:p>
            <a:pPr marL="0" marR="0" lvl="0" indent="0" algn="r" rtl="0">
              <a:lnSpc>
                <a:spcPct val="124001"/>
              </a:lnSpc>
              <a:spcBef>
                <a:spcPts val="0"/>
              </a:spcBef>
              <a:spcAft>
                <a:spcPts val="0"/>
              </a:spcAft>
              <a:buClr>
                <a:srgbClr val="000000"/>
              </a:buClr>
              <a:buSzPts val="10291"/>
              <a:buFont typeface="Arial"/>
              <a:buNone/>
            </a:pPr>
            <a:r>
              <a:rPr lang="en-US" sz="10291" b="1" i="0" u="none" strike="noStrike" cap="none">
                <a:solidFill>
                  <a:srgbClr val="7ED957"/>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pic>
        <p:nvPicPr>
          <p:cNvPr id="306" name="Google Shape;306;p19"/>
          <p:cNvPicPr preferRelativeResize="0"/>
          <p:nvPr/>
        </p:nvPicPr>
        <p:blipFill rotWithShape="1">
          <a:blip r:embed="rId4">
            <a:alphaModFix/>
          </a:blip>
          <a:srcRect/>
          <a:stretch/>
        </p:blipFill>
        <p:spPr>
          <a:xfrm>
            <a:off x="0" y="3832817"/>
            <a:ext cx="4744555" cy="262136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8" name="Google Shape;188;gdf80a735f9_0_57"/>
          <p:cNvPicPr preferRelativeResize="0"/>
          <p:nvPr/>
        </p:nvPicPr>
        <p:blipFill rotWithShape="1">
          <a:blip r:embed="rId3">
            <a:alphaModFix/>
          </a:blip>
          <a:srcRect/>
          <a:stretch/>
        </p:blipFill>
        <p:spPr>
          <a:xfrm>
            <a:off x="14222478" y="-184869"/>
            <a:ext cx="4293494" cy="4293494"/>
          </a:xfrm>
          <a:prstGeom prst="rect">
            <a:avLst/>
          </a:prstGeom>
          <a:noFill/>
          <a:ln>
            <a:noFill/>
          </a:ln>
        </p:spPr>
      </p:pic>
      <p:pic>
        <p:nvPicPr>
          <p:cNvPr id="189" name="Google Shape;189;gdf80a735f9_0_57"/>
          <p:cNvPicPr preferRelativeResize="0"/>
          <p:nvPr/>
        </p:nvPicPr>
        <p:blipFill rotWithShape="1">
          <a:blip r:embed="rId3">
            <a:alphaModFix/>
          </a:blip>
          <a:srcRect/>
          <a:stretch/>
        </p:blipFill>
        <p:spPr>
          <a:xfrm rot="10800000">
            <a:off x="12392132" y="5543292"/>
            <a:ext cx="4727073" cy="4727073"/>
          </a:xfrm>
          <a:prstGeom prst="rect">
            <a:avLst/>
          </a:prstGeom>
          <a:noFill/>
          <a:ln>
            <a:noFill/>
          </a:ln>
        </p:spPr>
      </p:pic>
      <p:pic>
        <p:nvPicPr>
          <p:cNvPr id="190" name="Google Shape;190;gdf80a735f9_0_57"/>
          <p:cNvPicPr preferRelativeResize="0"/>
          <p:nvPr/>
        </p:nvPicPr>
        <p:blipFill rotWithShape="1">
          <a:blip r:embed="rId4">
            <a:alphaModFix/>
          </a:blip>
          <a:srcRect/>
          <a:stretch/>
        </p:blipFill>
        <p:spPr>
          <a:xfrm rot="-5400000">
            <a:off x="13717241" y="6126783"/>
            <a:ext cx="2860719" cy="2860719"/>
          </a:xfrm>
          <a:prstGeom prst="rect">
            <a:avLst/>
          </a:prstGeom>
          <a:noFill/>
          <a:ln>
            <a:noFill/>
          </a:ln>
        </p:spPr>
      </p:pic>
      <p:pic>
        <p:nvPicPr>
          <p:cNvPr id="191" name="Google Shape;191;gdf80a735f9_0_57"/>
          <p:cNvPicPr preferRelativeResize="0"/>
          <p:nvPr/>
        </p:nvPicPr>
        <p:blipFill rotWithShape="1">
          <a:blip r:embed="rId5">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6">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7">
            <a:alphaModFix/>
          </a:blip>
          <a:srcRect/>
          <a:stretch/>
        </p:blipFill>
        <p:spPr>
          <a:xfrm rot="-5400000">
            <a:off x="13717241" y="8909550"/>
            <a:ext cx="718462" cy="718462"/>
          </a:xfrm>
          <a:prstGeom prst="rect">
            <a:avLst/>
          </a:prstGeom>
          <a:noFill/>
          <a:ln>
            <a:noFill/>
          </a:ln>
        </p:spPr>
      </p:pic>
      <p:pic>
        <p:nvPicPr>
          <p:cNvPr id="1026" name="Picture 2" descr="https://www.goforthegreens.org/wp-content/uploads/2024/02/GFTG-All-Green-Logo-202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05986" y="2957988"/>
            <a:ext cx="4671155" cy="32114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goforthegreens.org/wp-content/uploads/2024/02/gftg-2024-banner-rev.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623" y="485299"/>
            <a:ext cx="12103596" cy="95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421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4156" y="2800827"/>
            <a:ext cx="7173173" cy="5379880"/>
          </a:xfrm>
          <a:prstGeom prst="rect">
            <a:avLst/>
          </a:prstGeom>
        </p:spPr>
      </p:pic>
      <p:pic>
        <p:nvPicPr>
          <p:cNvPr id="188" name="Google Shape;188;gdf80a735f9_0_57"/>
          <p:cNvPicPr preferRelativeResize="0"/>
          <p:nvPr/>
        </p:nvPicPr>
        <p:blipFill rotWithShape="1">
          <a:blip r:embed="rId4">
            <a:alphaModFix/>
          </a:blip>
          <a:srcRect/>
          <a:stretch/>
        </p:blipFill>
        <p:spPr>
          <a:xfrm>
            <a:off x="14222478" y="-184869"/>
            <a:ext cx="4293494" cy="4293494"/>
          </a:xfrm>
          <a:prstGeom prst="rect">
            <a:avLst/>
          </a:prstGeom>
          <a:noFill/>
          <a:ln>
            <a:noFill/>
          </a:ln>
        </p:spPr>
      </p:pic>
      <p:pic>
        <p:nvPicPr>
          <p:cNvPr id="189" name="Google Shape;189;gdf80a735f9_0_57"/>
          <p:cNvPicPr preferRelativeResize="0"/>
          <p:nvPr/>
        </p:nvPicPr>
        <p:blipFill rotWithShape="1">
          <a:blip r:embed="rId4">
            <a:alphaModFix/>
          </a:blip>
          <a:srcRect/>
          <a:stretch/>
        </p:blipFill>
        <p:spPr>
          <a:xfrm rot="10800000">
            <a:off x="10538847" y="6327281"/>
            <a:ext cx="4727073" cy="4727073"/>
          </a:xfrm>
          <a:prstGeom prst="rect">
            <a:avLst/>
          </a:prstGeom>
          <a:noFill/>
          <a:ln>
            <a:noFill/>
          </a:ln>
        </p:spPr>
      </p:pic>
      <p:pic>
        <p:nvPicPr>
          <p:cNvPr id="190" name="Google Shape;190;gdf80a735f9_0_57"/>
          <p:cNvPicPr preferRelativeResize="0"/>
          <p:nvPr/>
        </p:nvPicPr>
        <p:blipFill rotWithShape="1">
          <a:blip r:embed="rId5">
            <a:alphaModFix/>
          </a:blip>
          <a:srcRect/>
          <a:stretch/>
        </p:blipFill>
        <p:spPr>
          <a:xfrm rot="-5400000">
            <a:off x="11902274" y="6679518"/>
            <a:ext cx="2860719" cy="2860719"/>
          </a:xfrm>
          <a:prstGeom prst="rect">
            <a:avLst/>
          </a:prstGeom>
          <a:noFill/>
          <a:ln>
            <a:noFill/>
          </a:ln>
        </p:spPr>
      </p:pic>
      <p:pic>
        <p:nvPicPr>
          <p:cNvPr id="191" name="Google Shape;191;gdf80a735f9_0_57"/>
          <p:cNvPicPr preferRelativeResize="0"/>
          <p:nvPr/>
        </p:nvPicPr>
        <p:blipFill rotWithShape="1">
          <a:blip r:embed="rId6">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7">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8">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6" y="0"/>
            <a:ext cx="13642227" cy="147732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8000" b="1" dirty="0" smtClean="0">
                <a:solidFill>
                  <a:srgbClr val="00617A"/>
                </a:solidFill>
              </a:rPr>
              <a:t>Who? When? Where?</a:t>
            </a:r>
            <a:endParaRPr sz="80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679556" y="1834322"/>
            <a:ext cx="9856922" cy="4308872"/>
          </a:xfrm>
          <a:prstGeom prst="rect">
            <a:avLst/>
          </a:prstGeom>
          <a:noFill/>
          <a:ln>
            <a:noFill/>
          </a:ln>
        </p:spPr>
        <p:txBody>
          <a:bodyPr spcFirstLastPara="1" wrap="square" lIns="0" tIns="0" rIns="0" bIns="0" anchor="t" anchorCtr="0">
            <a:spAutoFit/>
          </a:bodyPr>
          <a:lstStyle/>
          <a:p>
            <a:r>
              <a:rPr lang="en-US" sz="4000" dirty="0" smtClean="0"/>
              <a:t>Go </a:t>
            </a:r>
            <a:r>
              <a:rPr lang="en-US" sz="4000" dirty="0"/>
              <a:t>F</a:t>
            </a:r>
            <a:r>
              <a:rPr lang="en-US" sz="4000" dirty="0" smtClean="0"/>
              <a:t>or The Greens is a boutique style conference for women business owners</a:t>
            </a:r>
          </a:p>
          <a:p>
            <a:endParaRPr lang="en-US" sz="4000" dirty="0"/>
          </a:p>
          <a:p>
            <a:r>
              <a:rPr lang="en-US" sz="4000" dirty="0" smtClean="0"/>
              <a:t>It takes place Sept (25</a:t>
            </a:r>
            <a:r>
              <a:rPr lang="en-US" sz="4000" baseline="30000" dirty="0" smtClean="0"/>
              <a:t>th</a:t>
            </a:r>
            <a:r>
              <a:rPr lang="en-US" sz="4000" dirty="0" smtClean="0"/>
              <a:t>) 26</a:t>
            </a:r>
            <a:r>
              <a:rPr lang="en-US" sz="4000" baseline="30000" dirty="0" smtClean="0"/>
              <a:t>th</a:t>
            </a:r>
            <a:r>
              <a:rPr lang="en-US" sz="4000" dirty="0" smtClean="0"/>
              <a:t>-28</a:t>
            </a:r>
            <a:r>
              <a:rPr lang="en-US" sz="4000" baseline="30000" dirty="0" smtClean="0"/>
              <a:t>th</a:t>
            </a:r>
            <a:r>
              <a:rPr lang="en-US" sz="4000" dirty="0" smtClean="0"/>
              <a:t>, 2024 </a:t>
            </a:r>
            <a:endParaRPr lang="en-US" sz="4000" dirty="0"/>
          </a:p>
          <a:p>
            <a:endParaRPr lang="en-US" sz="4000" dirty="0" smtClean="0"/>
          </a:p>
          <a:p>
            <a:r>
              <a:rPr lang="en-US" sz="4000" dirty="0" smtClean="0"/>
              <a:t>Held in Orlando, Florida at Walt Disney’s Boardwalk Resort</a:t>
            </a:r>
            <a:endParaRPr lang="en-CA" sz="3600" dirty="0"/>
          </a:p>
        </p:txBody>
      </p:sp>
      <p:pic>
        <p:nvPicPr>
          <p:cNvPr id="1026" name="Picture 2" descr="https://www.goforthegreens.org/wp-content/uploads/2024/02/GFTG-All-Green-Logo-202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3432" y="6413127"/>
            <a:ext cx="5634724" cy="387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75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1273" y="2073410"/>
            <a:ext cx="7442409" cy="6143348"/>
          </a:xfrm>
          <a:prstGeom prst="rect">
            <a:avLst/>
          </a:prstGeom>
        </p:spPr>
      </p:pic>
      <p:pic>
        <p:nvPicPr>
          <p:cNvPr id="188" name="Google Shape;188;gdf80a735f9_0_57"/>
          <p:cNvPicPr preferRelativeResize="0"/>
          <p:nvPr/>
        </p:nvPicPr>
        <p:blipFill rotWithShape="1">
          <a:blip r:embed="rId4">
            <a:alphaModFix/>
          </a:blip>
          <a:srcRect/>
          <a:stretch/>
        </p:blipFill>
        <p:spPr>
          <a:xfrm>
            <a:off x="14222478" y="-184869"/>
            <a:ext cx="4293494" cy="4293494"/>
          </a:xfrm>
          <a:prstGeom prst="rect">
            <a:avLst/>
          </a:prstGeom>
          <a:noFill/>
          <a:ln>
            <a:noFill/>
          </a:ln>
        </p:spPr>
      </p:pic>
      <p:pic>
        <p:nvPicPr>
          <p:cNvPr id="189" name="Google Shape;189;gdf80a735f9_0_57"/>
          <p:cNvPicPr preferRelativeResize="0"/>
          <p:nvPr/>
        </p:nvPicPr>
        <p:blipFill rotWithShape="1">
          <a:blip r:embed="rId4">
            <a:alphaModFix/>
          </a:blip>
          <a:srcRect/>
          <a:stretch/>
        </p:blipFill>
        <p:spPr>
          <a:xfrm rot="10800000">
            <a:off x="9369309" y="5540301"/>
            <a:ext cx="4727073" cy="4727073"/>
          </a:xfrm>
          <a:prstGeom prst="rect">
            <a:avLst/>
          </a:prstGeom>
          <a:noFill/>
          <a:ln>
            <a:noFill/>
          </a:ln>
        </p:spPr>
      </p:pic>
      <p:pic>
        <p:nvPicPr>
          <p:cNvPr id="190" name="Google Shape;190;gdf80a735f9_0_57"/>
          <p:cNvPicPr preferRelativeResize="0"/>
          <p:nvPr/>
        </p:nvPicPr>
        <p:blipFill rotWithShape="1">
          <a:blip r:embed="rId5">
            <a:alphaModFix/>
          </a:blip>
          <a:srcRect/>
          <a:stretch/>
        </p:blipFill>
        <p:spPr>
          <a:xfrm rot="-5400000">
            <a:off x="10808210" y="6416161"/>
            <a:ext cx="2860719" cy="2860719"/>
          </a:xfrm>
          <a:prstGeom prst="rect">
            <a:avLst/>
          </a:prstGeom>
          <a:noFill/>
          <a:ln>
            <a:noFill/>
          </a:ln>
        </p:spPr>
      </p:pic>
      <p:pic>
        <p:nvPicPr>
          <p:cNvPr id="191" name="Google Shape;191;gdf80a735f9_0_57"/>
          <p:cNvPicPr preferRelativeResize="0"/>
          <p:nvPr/>
        </p:nvPicPr>
        <p:blipFill rotWithShape="1">
          <a:blip r:embed="rId6">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7">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8">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6" y="0"/>
            <a:ext cx="13642227" cy="147732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8000" b="1" dirty="0" smtClean="0">
                <a:solidFill>
                  <a:srgbClr val="00617A"/>
                </a:solidFill>
              </a:rPr>
              <a:t>What is it?</a:t>
            </a:r>
            <a:endParaRPr sz="80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681925" y="2443460"/>
            <a:ext cx="9856922" cy="4924425"/>
          </a:xfrm>
          <a:prstGeom prst="rect">
            <a:avLst/>
          </a:prstGeom>
          <a:noFill/>
          <a:ln>
            <a:noFill/>
          </a:ln>
        </p:spPr>
        <p:txBody>
          <a:bodyPr spcFirstLastPara="1" wrap="square" lIns="0" tIns="0" rIns="0" bIns="0" anchor="t" anchorCtr="0">
            <a:spAutoFit/>
          </a:bodyPr>
          <a:lstStyle/>
          <a:p>
            <a:r>
              <a:rPr lang="en-US" sz="4000" dirty="0" smtClean="0"/>
              <a:t>The GFTG’s conference is</a:t>
            </a:r>
          </a:p>
          <a:p>
            <a:r>
              <a:rPr lang="en-US" sz="4000" dirty="0" smtClean="0"/>
              <a:t>Focused </a:t>
            </a:r>
            <a:r>
              <a:rPr lang="en-US" sz="4000" dirty="0"/>
              <a:t>on: </a:t>
            </a:r>
            <a:endParaRPr lang="en-US" sz="4000" dirty="0" smtClean="0"/>
          </a:p>
          <a:p>
            <a:pPr marL="571500" indent="-571500">
              <a:buFont typeface="Arial" panose="020B0604020202020204" pitchFamily="34" charset="0"/>
              <a:buChar char="•"/>
            </a:pPr>
            <a:r>
              <a:rPr lang="en-US" sz="4000" dirty="0" smtClean="0"/>
              <a:t> </a:t>
            </a:r>
            <a:r>
              <a:rPr lang="en-US" sz="4000" dirty="0"/>
              <a:t>Growing women-owned companies </a:t>
            </a:r>
            <a:endParaRPr lang="en-US" sz="4000" dirty="0" smtClean="0"/>
          </a:p>
          <a:p>
            <a:pPr marL="571500" indent="-571500">
              <a:buFont typeface="Arial" panose="020B0604020202020204" pitchFamily="34" charset="0"/>
              <a:buChar char="•"/>
            </a:pPr>
            <a:r>
              <a:rPr lang="en-US" sz="4000" dirty="0" smtClean="0"/>
              <a:t> </a:t>
            </a:r>
            <a:r>
              <a:rPr lang="en-US" sz="4000" dirty="0"/>
              <a:t>Generating revenue </a:t>
            </a:r>
            <a:endParaRPr lang="en-US" sz="4000" dirty="0" smtClean="0"/>
          </a:p>
          <a:p>
            <a:pPr marL="571500" indent="-571500">
              <a:buFont typeface="Arial" panose="020B0604020202020204" pitchFamily="34" charset="0"/>
              <a:buChar char="•"/>
            </a:pPr>
            <a:r>
              <a:rPr lang="en-US" sz="4000" dirty="0" smtClean="0"/>
              <a:t> </a:t>
            </a:r>
            <a:r>
              <a:rPr lang="en-US" sz="4000" dirty="0"/>
              <a:t>Sustainability best practices </a:t>
            </a:r>
            <a:endParaRPr lang="en-US" sz="4000" dirty="0" smtClean="0"/>
          </a:p>
          <a:p>
            <a:pPr marL="571500" indent="-571500">
              <a:buFont typeface="Arial" panose="020B0604020202020204" pitchFamily="34" charset="0"/>
              <a:buChar char="•"/>
            </a:pPr>
            <a:r>
              <a:rPr lang="en-US" sz="4000" dirty="0" smtClean="0"/>
              <a:t> </a:t>
            </a:r>
            <a:r>
              <a:rPr lang="en-US" sz="4000" dirty="0"/>
              <a:t>Making procurement and business connections </a:t>
            </a:r>
            <a:endParaRPr lang="en-US" sz="4000" dirty="0" smtClean="0"/>
          </a:p>
          <a:p>
            <a:pPr marL="571500" indent="-571500">
              <a:buFont typeface="Arial" panose="020B0604020202020204" pitchFamily="34" charset="0"/>
              <a:buChar char="•"/>
            </a:pPr>
            <a:r>
              <a:rPr lang="en-US" sz="4000" dirty="0" smtClean="0"/>
              <a:t> </a:t>
            </a:r>
            <a:r>
              <a:rPr lang="en-US" sz="4000" dirty="0"/>
              <a:t>Using golf as a business tool</a:t>
            </a:r>
            <a:r>
              <a:rPr lang="en-US" sz="3600" b="1" dirty="0" smtClean="0"/>
              <a:t>. </a:t>
            </a:r>
            <a:endParaRPr lang="en-CA" sz="3600" dirty="0"/>
          </a:p>
        </p:txBody>
      </p:sp>
    </p:spTree>
    <p:extLst>
      <p:ext uri="{BB962C8B-B14F-4D97-AF65-F5344CB8AC3E}">
        <p14:creationId xmlns:p14="http://schemas.microsoft.com/office/powerpoint/2010/main" val="188107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736" y="4255468"/>
            <a:ext cx="8645205" cy="4501725"/>
          </a:xfrm>
          <a:prstGeom prst="rect">
            <a:avLst/>
          </a:prstGeom>
        </p:spPr>
      </p:pic>
      <p:pic>
        <p:nvPicPr>
          <p:cNvPr id="188" name="Google Shape;188;gdf80a735f9_0_57"/>
          <p:cNvPicPr preferRelativeResize="0"/>
          <p:nvPr/>
        </p:nvPicPr>
        <p:blipFill rotWithShape="1">
          <a:blip r:embed="rId4">
            <a:alphaModFix/>
          </a:blip>
          <a:srcRect/>
          <a:stretch/>
        </p:blipFill>
        <p:spPr>
          <a:xfrm>
            <a:off x="13955447" y="19250"/>
            <a:ext cx="4293494" cy="4293494"/>
          </a:xfrm>
          <a:prstGeom prst="rect">
            <a:avLst/>
          </a:prstGeom>
          <a:noFill/>
          <a:ln>
            <a:noFill/>
          </a:ln>
        </p:spPr>
      </p:pic>
      <p:pic>
        <p:nvPicPr>
          <p:cNvPr id="189" name="Google Shape;189;gdf80a735f9_0_57"/>
          <p:cNvPicPr preferRelativeResize="0"/>
          <p:nvPr/>
        </p:nvPicPr>
        <p:blipFill rotWithShape="1">
          <a:blip r:embed="rId4">
            <a:alphaModFix/>
          </a:blip>
          <a:srcRect/>
          <a:stretch/>
        </p:blipFill>
        <p:spPr>
          <a:xfrm rot="10800000">
            <a:off x="8841073" y="5651850"/>
            <a:ext cx="4727073" cy="4727073"/>
          </a:xfrm>
          <a:prstGeom prst="rect">
            <a:avLst/>
          </a:prstGeom>
          <a:noFill/>
          <a:ln>
            <a:noFill/>
          </a:ln>
        </p:spPr>
      </p:pic>
      <p:pic>
        <p:nvPicPr>
          <p:cNvPr id="190" name="Google Shape;190;gdf80a735f9_0_57"/>
          <p:cNvPicPr preferRelativeResize="0"/>
          <p:nvPr/>
        </p:nvPicPr>
        <p:blipFill rotWithShape="1">
          <a:blip r:embed="rId5">
            <a:alphaModFix/>
          </a:blip>
          <a:srcRect/>
          <a:stretch/>
        </p:blipFill>
        <p:spPr>
          <a:xfrm rot="-5400000">
            <a:off x="10434981" y="6735429"/>
            <a:ext cx="2860719" cy="2860719"/>
          </a:xfrm>
          <a:prstGeom prst="rect">
            <a:avLst/>
          </a:prstGeom>
          <a:noFill/>
          <a:ln>
            <a:noFill/>
          </a:ln>
        </p:spPr>
      </p:pic>
      <p:pic>
        <p:nvPicPr>
          <p:cNvPr id="191" name="Google Shape;191;gdf80a735f9_0_57"/>
          <p:cNvPicPr preferRelativeResize="0"/>
          <p:nvPr/>
        </p:nvPicPr>
        <p:blipFill rotWithShape="1">
          <a:blip r:embed="rId6">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7">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8">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6" y="0"/>
            <a:ext cx="13642227"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7200" b="1" dirty="0" smtClean="0">
                <a:solidFill>
                  <a:srgbClr val="00617A"/>
                </a:solidFill>
              </a:rPr>
              <a:t>What </a:t>
            </a:r>
            <a:r>
              <a:rPr lang="en-US" sz="7200" b="1" dirty="0" smtClean="0">
                <a:solidFill>
                  <a:srgbClr val="00617A"/>
                </a:solidFill>
              </a:rPr>
              <a:t>is unique about GFTG’s</a:t>
            </a:r>
            <a:endParaRPr sz="72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649751" y="2062869"/>
            <a:ext cx="12179655" cy="6093976"/>
          </a:xfrm>
          <a:prstGeom prst="rect">
            <a:avLst/>
          </a:prstGeom>
          <a:noFill/>
          <a:ln>
            <a:noFill/>
          </a:ln>
        </p:spPr>
        <p:txBody>
          <a:bodyPr spcFirstLastPara="1" wrap="square" lIns="0" tIns="0" rIns="0" bIns="0" anchor="t" anchorCtr="0">
            <a:spAutoFit/>
          </a:bodyPr>
          <a:lstStyle/>
          <a:p>
            <a:r>
              <a:rPr lang="en-US" sz="4000" dirty="0" smtClean="0"/>
              <a:t>The GFTG’s conference is</a:t>
            </a:r>
          </a:p>
          <a:p>
            <a:r>
              <a:rPr lang="en-US" sz="4000" dirty="0" smtClean="0"/>
              <a:t>Focused </a:t>
            </a:r>
            <a:r>
              <a:rPr lang="en-US" sz="4000" dirty="0"/>
              <a:t>on: </a:t>
            </a:r>
            <a:endParaRPr lang="en-US" sz="4000" dirty="0" smtClean="0"/>
          </a:p>
          <a:p>
            <a:pPr marL="571500" indent="-571500">
              <a:buFont typeface="Arial" panose="020B0604020202020204" pitchFamily="34" charset="0"/>
              <a:buChar char="•"/>
            </a:pPr>
            <a:r>
              <a:rPr lang="en-CA" sz="4000" dirty="0" smtClean="0"/>
              <a:t>Connections </a:t>
            </a:r>
            <a:r>
              <a:rPr lang="en-CA" sz="4000" dirty="0"/>
              <a:t>with procurement representatives and other business owners. </a:t>
            </a:r>
            <a:endParaRPr lang="en-CA" sz="4000" dirty="0" smtClean="0"/>
          </a:p>
          <a:p>
            <a:pPr marL="571500" indent="-571500">
              <a:buFont typeface="Arial" panose="020B0604020202020204" pitchFamily="34" charset="0"/>
              <a:buChar char="•"/>
            </a:pPr>
            <a:r>
              <a:rPr lang="en-CA" sz="4000" dirty="0" smtClean="0"/>
              <a:t>Small </a:t>
            </a:r>
            <a:r>
              <a:rPr lang="en-CA" sz="4000" dirty="0"/>
              <a:t>roundtable discussions. </a:t>
            </a:r>
            <a:endParaRPr lang="en-CA" sz="4000" dirty="0" smtClean="0"/>
          </a:p>
          <a:p>
            <a:pPr marL="571500" indent="-571500">
              <a:buFont typeface="Arial" panose="020B0604020202020204" pitchFamily="34" charset="0"/>
              <a:buChar char="•"/>
            </a:pPr>
            <a:r>
              <a:rPr lang="en-CA" sz="4000" dirty="0" smtClean="0"/>
              <a:t>Unique </a:t>
            </a:r>
            <a:r>
              <a:rPr lang="en-CA" sz="4000" dirty="0"/>
              <a:t>networking opportunities. </a:t>
            </a:r>
            <a:endParaRPr lang="en-CA" sz="4000" dirty="0" smtClean="0"/>
          </a:p>
          <a:p>
            <a:pPr marL="571500" indent="-571500">
              <a:buFont typeface="Arial" panose="020B0604020202020204" pitchFamily="34" charset="0"/>
              <a:buChar char="•"/>
            </a:pPr>
            <a:r>
              <a:rPr lang="en-CA" sz="4000" dirty="0" smtClean="0"/>
              <a:t>Collaborative </a:t>
            </a:r>
            <a:r>
              <a:rPr lang="en-CA" sz="4000" dirty="0"/>
              <a:t>environment. </a:t>
            </a:r>
            <a:endParaRPr lang="en-CA" sz="4000" dirty="0" smtClean="0"/>
          </a:p>
          <a:p>
            <a:pPr marL="571500" indent="-571500">
              <a:buFont typeface="Arial" panose="020B0604020202020204" pitchFamily="34" charset="0"/>
              <a:buChar char="•"/>
            </a:pPr>
            <a:r>
              <a:rPr lang="en-CA" sz="4000" dirty="0" smtClean="0"/>
              <a:t>Attendance </a:t>
            </a:r>
            <a:r>
              <a:rPr lang="en-CA" sz="4000" dirty="0"/>
              <a:t>capped at </a:t>
            </a:r>
            <a:r>
              <a:rPr lang="en-CA" sz="4000" dirty="0" smtClean="0"/>
              <a:t>300 </a:t>
            </a:r>
          </a:p>
          <a:p>
            <a:pPr marL="571500" indent="-571500">
              <a:buFont typeface="Arial" panose="020B0604020202020204" pitchFamily="34" charset="0"/>
              <a:buChar char="•"/>
            </a:pPr>
            <a:r>
              <a:rPr lang="en-CA" sz="4000" dirty="0" smtClean="0"/>
              <a:t>Golf </a:t>
            </a:r>
            <a:r>
              <a:rPr lang="en-CA" sz="4000" dirty="0"/>
              <a:t>event to foster </a:t>
            </a:r>
            <a:r>
              <a:rPr lang="en-CA" sz="4000" dirty="0" smtClean="0"/>
              <a:t>relationships</a:t>
            </a:r>
            <a:endParaRPr lang="en-US" sz="4000" dirty="0" smtClean="0"/>
          </a:p>
          <a:p>
            <a:pPr marL="571500" indent="-571500">
              <a:buFont typeface="Arial" panose="020B0604020202020204" pitchFamily="34" charset="0"/>
              <a:buChar char="•"/>
            </a:pPr>
            <a:endParaRPr lang="en-CA" sz="3600" dirty="0"/>
          </a:p>
        </p:txBody>
      </p:sp>
    </p:spTree>
    <p:extLst>
      <p:ext uri="{BB962C8B-B14F-4D97-AF65-F5344CB8AC3E}">
        <p14:creationId xmlns:p14="http://schemas.microsoft.com/office/powerpoint/2010/main" val="4053473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473" y="3133818"/>
            <a:ext cx="7524114" cy="5302149"/>
          </a:xfrm>
          <a:prstGeom prst="rect">
            <a:avLst/>
          </a:prstGeom>
        </p:spPr>
      </p:pic>
      <p:pic>
        <p:nvPicPr>
          <p:cNvPr id="188" name="Google Shape;188;gdf80a735f9_0_57"/>
          <p:cNvPicPr preferRelativeResize="0"/>
          <p:nvPr/>
        </p:nvPicPr>
        <p:blipFill rotWithShape="1">
          <a:blip r:embed="rId4">
            <a:alphaModFix/>
          </a:blip>
          <a:srcRect/>
          <a:stretch/>
        </p:blipFill>
        <p:spPr>
          <a:xfrm>
            <a:off x="13955447" y="19250"/>
            <a:ext cx="4293494" cy="4293494"/>
          </a:xfrm>
          <a:prstGeom prst="rect">
            <a:avLst/>
          </a:prstGeom>
          <a:noFill/>
          <a:ln>
            <a:noFill/>
          </a:ln>
        </p:spPr>
      </p:pic>
      <p:pic>
        <p:nvPicPr>
          <p:cNvPr id="189" name="Google Shape;189;gdf80a735f9_0_57"/>
          <p:cNvPicPr preferRelativeResize="0"/>
          <p:nvPr/>
        </p:nvPicPr>
        <p:blipFill rotWithShape="1">
          <a:blip r:embed="rId4">
            <a:alphaModFix/>
          </a:blip>
          <a:srcRect/>
          <a:stretch/>
        </p:blipFill>
        <p:spPr>
          <a:xfrm rot="10800000">
            <a:off x="8841073" y="5651850"/>
            <a:ext cx="4727073" cy="4727073"/>
          </a:xfrm>
          <a:prstGeom prst="rect">
            <a:avLst/>
          </a:prstGeom>
          <a:noFill/>
          <a:ln>
            <a:noFill/>
          </a:ln>
        </p:spPr>
      </p:pic>
      <p:pic>
        <p:nvPicPr>
          <p:cNvPr id="190" name="Google Shape;190;gdf80a735f9_0_57"/>
          <p:cNvPicPr preferRelativeResize="0"/>
          <p:nvPr/>
        </p:nvPicPr>
        <p:blipFill rotWithShape="1">
          <a:blip r:embed="rId5">
            <a:alphaModFix/>
          </a:blip>
          <a:srcRect/>
          <a:stretch/>
        </p:blipFill>
        <p:spPr>
          <a:xfrm rot="-5400000">
            <a:off x="10434981" y="6735429"/>
            <a:ext cx="2860719" cy="2860719"/>
          </a:xfrm>
          <a:prstGeom prst="rect">
            <a:avLst/>
          </a:prstGeom>
          <a:noFill/>
          <a:ln>
            <a:noFill/>
          </a:ln>
        </p:spPr>
      </p:pic>
      <p:pic>
        <p:nvPicPr>
          <p:cNvPr id="191" name="Google Shape;191;gdf80a735f9_0_57"/>
          <p:cNvPicPr preferRelativeResize="0"/>
          <p:nvPr/>
        </p:nvPicPr>
        <p:blipFill rotWithShape="1">
          <a:blip r:embed="rId6">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7">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8">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6" y="0"/>
            <a:ext cx="13642227"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7200" b="1" dirty="0" smtClean="0">
                <a:solidFill>
                  <a:srgbClr val="00617A"/>
                </a:solidFill>
              </a:rPr>
              <a:t>Who you will meet</a:t>
            </a:r>
            <a:endParaRPr sz="72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649752" y="2062869"/>
            <a:ext cx="9176174" cy="4308872"/>
          </a:xfrm>
          <a:prstGeom prst="rect">
            <a:avLst/>
          </a:prstGeom>
          <a:noFill/>
          <a:ln>
            <a:noFill/>
          </a:ln>
        </p:spPr>
        <p:txBody>
          <a:bodyPr spcFirstLastPara="1" wrap="square" lIns="0" tIns="0" rIns="0" bIns="0" anchor="t" anchorCtr="0">
            <a:spAutoFit/>
          </a:bodyPr>
          <a:lstStyle/>
          <a:p>
            <a:pPr lvl="0"/>
            <a:endParaRPr lang="en-US" sz="4000" dirty="0" smtClean="0"/>
          </a:p>
          <a:p>
            <a:pPr lvl="0"/>
            <a:r>
              <a:rPr lang="en-US" sz="4000" dirty="0" smtClean="0"/>
              <a:t>Expect </a:t>
            </a:r>
            <a:r>
              <a:rPr lang="en-US" sz="4000" dirty="0"/>
              <a:t>to </a:t>
            </a:r>
            <a:r>
              <a:rPr lang="en-US" sz="4000" dirty="0" smtClean="0"/>
              <a:t>meet:</a:t>
            </a:r>
          </a:p>
          <a:p>
            <a:pPr marL="571500" lvl="0" indent="-571500">
              <a:buFont typeface="Arial" panose="020B0604020202020204" pitchFamily="34" charset="0"/>
              <a:buChar char="•"/>
            </a:pPr>
            <a:r>
              <a:rPr lang="en-US" sz="4000" dirty="0" smtClean="0"/>
              <a:t>Corporates (contract opportunities)</a:t>
            </a:r>
          </a:p>
          <a:p>
            <a:pPr marL="571500" lvl="0" indent="-571500">
              <a:buFont typeface="Arial" panose="020B0604020202020204" pitchFamily="34" charset="0"/>
              <a:buChar char="•"/>
            </a:pPr>
            <a:r>
              <a:rPr lang="en-US" sz="4000" dirty="0" smtClean="0"/>
              <a:t>Government (contract opportunities)</a:t>
            </a:r>
          </a:p>
          <a:p>
            <a:pPr marL="571500" lvl="0" indent="-571500">
              <a:buFont typeface="Arial" panose="020B0604020202020204" pitchFamily="34" charset="0"/>
              <a:buChar char="•"/>
            </a:pPr>
            <a:r>
              <a:rPr lang="en-US" sz="4000" dirty="0" smtClean="0"/>
              <a:t>Women </a:t>
            </a:r>
            <a:r>
              <a:rPr lang="en-US" sz="4000" dirty="0"/>
              <a:t>business owners </a:t>
            </a:r>
            <a:r>
              <a:rPr lang="en-US" sz="4000" dirty="0" smtClean="0"/>
              <a:t>from across the globe</a:t>
            </a:r>
          </a:p>
          <a:p>
            <a:pPr marL="571500" lvl="0" indent="-571500">
              <a:buFont typeface="Arial" panose="020B0604020202020204" pitchFamily="34" charset="0"/>
              <a:buChar char="•"/>
            </a:pPr>
            <a:r>
              <a:rPr lang="en-US" sz="4000" dirty="0" smtClean="0"/>
              <a:t>Future leaders of tomorrow.</a:t>
            </a:r>
          </a:p>
        </p:txBody>
      </p:sp>
    </p:spTree>
    <p:extLst>
      <p:ext uri="{BB962C8B-B14F-4D97-AF65-F5344CB8AC3E}">
        <p14:creationId xmlns:p14="http://schemas.microsoft.com/office/powerpoint/2010/main" val="2733190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834" y="2877635"/>
            <a:ext cx="7354412" cy="3884049"/>
          </a:xfrm>
          <a:prstGeom prst="rect">
            <a:avLst/>
          </a:prstGeom>
        </p:spPr>
      </p:pic>
      <p:pic>
        <p:nvPicPr>
          <p:cNvPr id="188" name="Google Shape;188;gdf80a735f9_0_57"/>
          <p:cNvPicPr preferRelativeResize="0"/>
          <p:nvPr/>
        </p:nvPicPr>
        <p:blipFill rotWithShape="1">
          <a:blip r:embed="rId4">
            <a:alphaModFix/>
          </a:blip>
          <a:srcRect/>
          <a:stretch/>
        </p:blipFill>
        <p:spPr>
          <a:xfrm>
            <a:off x="13955447" y="19250"/>
            <a:ext cx="4293494" cy="4293494"/>
          </a:xfrm>
          <a:prstGeom prst="rect">
            <a:avLst/>
          </a:prstGeom>
          <a:noFill/>
          <a:ln>
            <a:noFill/>
          </a:ln>
        </p:spPr>
      </p:pic>
      <p:pic>
        <p:nvPicPr>
          <p:cNvPr id="189" name="Google Shape;189;gdf80a735f9_0_57"/>
          <p:cNvPicPr preferRelativeResize="0"/>
          <p:nvPr/>
        </p:nvPicPr>
        <p:blipFill rotWithShape="1">
          <a:blip r:embed="rId4">
            <a:alphaModFix/>
          </a:blip>
          <a:srcRect/>
          <a:stretch/>
        </p:blipFill>
        <p:spPr>
          <a:xfrm rot="10800000">
            <a:off x="10285394" y="5708031"/>
            <a:ext cx="4727073" cy="4727073"/>
          </a:xfrm>
          <a:prstGeom prst="rect">
            <a:avLst/>
          </a:prstGeom>
          <a:noFill/>
          <a:ln>
            <a:noFill/>
          </a:ln>
        </p:spPr>
      </p:pic>
      <p:pic>
        <p:nvPicPr>
          <p:cNvPr id="190" name="Google Shape;190;gdf80a735f9_0_57"/>
          <p:cNvPicPr preferRelativeResize="0"/>
          <p:nvPr/>
        </p:nvPicPr>
        <p:blipFill rotWithShape="1">
          <a:blip r:embed="rId5">
            <a:alphaModFix/>
          </a:blip>
          <a:srcRect/>
          <a:stretch/>
        </p:blipFill>
        <p:spPr>
          <a:xfrm rot="-5400000">
            <a:off x="11937033" y="6472879"/>
            <a:ext cx="2860719" cy="2860719"/>
          </a:xfrm>
          <a:prstGeom prst="rect">
            <a:avLst/>
          </a:prstGeom>
          <a:noFill/>
          <a:ln>
            <a:noFill/>
          </a:ln>
        </p:spPr>
      </p:pic>
      <p:pic>
        <p:nvPicPr>
          <p:cNvPr id="191" name="Google Shape;191;gdf80a735f9_0_57"/>
          <p:cNvPicPr preferRelativeResize="0"/>
          <p:nvPr/>
        </p:nvPicPr>
        <p:blipFill rotWithShape="1">
          <a:blip r:embed="rId6">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7">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8">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6" y="0"/>
            <a:ext cx="13642227"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7200" b="1" dirty="0" smtClean="0">
                <a:solidFill>
                  <a:srgbClr val="00617A"/>
                </a:solidFill>
              </a:rPr>
              <a:t>What to Expect</a:t>
            </a:r>
            <a:endParaRPr sz="72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649752" y="1949665"/>
            <a:ext cx="9635641" cy="8002191"/>
          </a:xfrm>
          <a:prstGeom prst="rect">
            <a:avLst/>
          </a:prstGeom>
          <a:noFill/>
          <a:ln>
            <a:noFill/>
          </a:ln>
        </p:spPr>
        <p:txBody>
          <a:bodyPr spcFirstLastPara="1" wrap="square" lIns="0" tIns="0" rIns="0" bIns="0" anchor="t" anchorCtr="0">
            <a:spAutoFit/>
          </a:bodyPr>
          <a:lstStyle/>
          <a:p>
            <a:pPr marL="571500" indent="-571500">
              <a:buFont typeface="Arial" panose="020B0604020202020204" pitchFamily="34" charset="0"/>
              <a:buChar char="•"/>
            </a:pPr>
            <a:r>
              <a:rPr lang="en-US" sz="4000" dirty="0" smtClean="0"/>
              <a:t>Discover </a:t>
            </a:r>
            <a:r>
              <a:rPr lang="en-US" sz="4000" dirty="0"/>
              <a:t>new connections and opportunities</a:t>
            </a:r>
          </a:p>
          <a:p>
            <a:pPr marL="571500" indent="-571500">
              <a:buFont typeface="Arial" panose="020B0604020202020204" pitchFamily="34" charset="0"/>
              <a:buChar char="•"/>
            </a:pPr>
            <a:r>
              <a:rPr lang="en-US" sz="4000" dirty="0"/>
              <a:t>Hear from people who have “reached the stars”</a:t>
            </a:r>
          </a:p>
          <a:p>
            <a:pPr marL="571500" indent="-571500">
              <a:buFont typeface="Arial" panose="020B0604020202020204" pitchFamily="34" charset="0"/>
              <a:buChar char="•"/>
            </a:pPr>
            <a:r>
              <a:rPr lang="en-US" sz="4000" dirty="0"/>
              <a:t>Put into motion your ESG strategies</a:t>
            </a:r>
          </a:p>
          <a:p>
            <a:pPr marL="571500" indent="-571500">
              <a:buFont typeface="Arial" panose="020B0604020202020204" pitchFamily="34" charset="0"/>
              <a:buChar char="•"/>
            </a:pPr>
            <a:r>
              <a:rPr lang="en-US" sz="4000" dirty="0"/>
              <a:t>Learn how AI can change your business and your life</a:t>
            </a:r>
          </a:p>
          <a:p>
            <a:pPr marL="571500" indent="-571500">
              <a:buFont typeface="Arial" panose="020B0604020202020204" pitchFamily="34" charset="0"/>
              <a:buChar char="•"/>
            </a:pPr>
            <a:r>
              <a:rPr lang="en-US" sz="4000" dirty="0"/>
              <a:t>Launch the next generation through mentorship</a:t>
            </a:r>
          </a:p>
          <a:p>
            <a:pPr marL="571500" indent="-571500">
              <a:buFont typeface="Arial" panose="020B0604020202020204" pitchFamily="34" charset="0"/>
              <a:buChar char="•"/>
            </a:pPr>
            <a:r>
              <a:rPr lang="en-US" sz="4000" dirty="0"/>
              <a:t>Propel cross-border business opportunities</a:t>
            </a:r>
          </a:p>
          <a:p>
            <a:pPr marL="571500" indent="-571500">
              <a:buFont typeface="Arial" panose="020B0604020202020204" pitchFamily="34" charset="0"/>
              <a:buChar char="•"/>
            </a:pPr>
            <a:r>
              <a:rPr lang="en-US" sz="4000" dirty="0"/>
              <a:t>Boost relationships by networking through golf</a:t>
            </a:r>
          </a:p>
        </p:txBody>
      </p:sp>
    </p:spTree>
    <p:extLst>
      <p:ext uri="{BB962C8B-B14F-4D97-AF65-F5344CB8AC3E}">
        <p14:creationId xmlns:p14="http://schemas.microsoft.com/office/powerpoint/2010/main" val="1934966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219" y="2877065"/>
            <a:ext cx="7484749" cy="4988615"/>
          </a:xfrm>
          <a:prstGeom prst="rect">
            <a:avLst/>
          </a:prstGeom>
        </p:spPr>
      </p:pic>
      <p:pic>
        <p:nvPicPr>
          <p:cNvPr id="188" name="Google Shape;188;gdf80a735f9_0_57"/>
          <p:cNvPicPr preferRelativeResize="0"/>
          <p:nvPr/>
        </p:nvPicPr>
        <p:blipFill rotWithShape="1">
          <a:blip r:embed="rId4">
            <a:alphaModFix/>
          </a:blip>
          <a:srcRect/>
          <a:stretch/>
        </p:blipFill>
        <p:spPr>
          <a:xfrm>
            <a:off x="13955447" y="19250"/>
            <a:ext cx="4293494" cy="4293494"/>
          </a:xfrm>
          <a:prstGeom prst="rect">
            <a:avLst/>
          </a:prstGeom>
          <a:noFill/>
          <a:ln>
            <a:noFill/>
          </a:ln>
        </p:spPr>
      </p:pic>
      <p:pic>
        <p:nvPicPr>
          <p:cNvPr id="189" name="Google Shape;189;gdf80a735f9_0_57"/>
          <p:cNvPicPr preferRelativeResize="0"/>
          <p:nvPr/>
        </p:nvPicPr>
        <p:blipFill rotWithShape="1">
          <a:blip r:embed="rId4">
            <a:alphaModFix/>
          </a:blip>
          <a:srcRect/>
          <a:stretch/>
        </p:blipFill>
        <p:spPr>
          <a:xfrm rot="10800000">
            <a:off x="8535131" y="5535834"/>
            <a:ext cx="4727073" cy="4727073"/>
          </a:xfrm>
          <a:prstGeom prst="rect">
            <a:avLst/>
          </a:prstGeom>
          <a:noFill/>
          <a:ln>
            <a:noFill/>
          </a:ln>
        </p:spPr>
      </p:pic>
      <p:pic>
        <p:nvPicPr>
          <p:cNvPr id="190" name="Google Shape;190;gdf80a735f9_0_57"/>
          <p:cNvPicPr preferRelativeResize="0"/>
          <p:nvPr/>
        </p:nvPicPr>
        <p:blipFill rotWithShape="1">
          <a:blip r:embed="rId5">
            <a:alphaModFix/>
          </a:blip>
          <a:srcRect/>
          <a:stretch/>
        </p:blipFill>
        <p:spPr>
          <a:xfrm rot="-5400000">
            <a:off x="10275029" y="6642345"/>
            <a:ext cx="2860719" cy="2860719"/>
          </a:xfrm>
          <a:prstGeom prst="rect">
            <a:avLst/>
          </a:prstGeom>
          <a:noFill/>
          <a:ln>
            <a:noFill/>
          </a:ln>
        </p:spPr>
      </p:pic>
      <p:pic>
        <p:nvPicPr>
          <p:cNvPr id="191" name="Google Shape;191;gdf80a735f9_0_57"/>
          <p:cNvPicPr preferRelativeResize="0"/>
          <p:nvPr/>
        </p:nvPicPr>
        <p:blipFill rotWithShape="1">
          <a:blip r:embed="rId6">
            <a:alphaModFix/>
          </a:blip>
          <a:srcRect/>
          <a:stretch/>
        </p:blipFill>
        <p:spPr>
          <a:xfrm rot="-5400000">
            <a:off x="16102194" y="8719711"/>
            <a:ext cx="1715393" cy="1715393"/>
          </a:xfrm>
          <a:prstGeom prst="rect">
            <a:avLst/>
          </a:prstGeom>
          <a:noFill/>
          <a:ln>
            <a:noFill/>
          </a:ln>
        </p:spPr>
      </p:pic>
      <p:pic>
        <p:nvPicPr>
          <p:cNvPr id="192" name="Google Shape;192;gdf80a735f9_0_57"/>
          <p:cNvPicPr preferRelativeResize="0"/>
          <p:nvPr/>
        </p:nvPicPr>
        <p:blipFill rotWithShape="1">
          <a:blip r:embed="rId7">
            <a:alphaModFix/>
          </a:blip>
          <a:srcRect/>
          <a:stretch/>
        </p:blipFill>
        <p:spPr>
          <a:xfrm rot="-5400000">
            <a:off x="17119205" y="-368067"/>
            <a:ext cx="1396767" cy="1396767"/>
          </a:xfrm>
          <a:prstGeom prst="rect">
            <a:avLst/>
          </a:prstGeom>
          <a:noFill/>
          <a:ln>
            <a:noFill/>
          </a:ln>
        </p:spPr>
      </p:pic>
      <p:pic>
        <p:nvPicPr>
          <p:cNvPr id="193" name="Google Shape;193;gdf80a735f9_0_57"/>
          <p:cNvPicPr preferRelativeResize="0"/>
          <p:nvPr/>
        </p:nvPicPr>
        <p:blipFill rotWithShape="1">
          <a:blip r:embed="rId8">
            <a:alphaModFix/>
          </a:blip>
          <a:srcRect/>
          <a:stretch/>
        </p:blipFill>
        <p:spPr>
          <a:xfrm rot="-5400000">
            <a:off x="12648931" y="9258300"/>
            <a:ext cx="718462" cy="718462"/>
          </a:xfrm>
          <a:prstGeom prst="rect">
            <a:avLst/>
          </a:prstGeom>
          <a:noFill/>
          <a:ln>
            <a:noFill/>
          </a:ln>
        </p:spPr>
      </p:pic>
      <p:sp>
        <p:nvSpPr>
          <p:cNvPr id="194" name="Google Shape;194;gdf80a735f9_0_57"/>
          <p:cNvSpPr txBox="1"/>
          <p:nvPr/>
        </p:nvSpPr>
        <p:spPr>
          <a:xfrm>
            <a:off x="1120766" y="0"/>
            <a:ext cx="13642227"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0000"/>
              <a:buFont typeface="Arial"/>
              <a:buNone/>
            </a:pPr>
            <a:r>
              <a:rPr lang="en-US" sz="7200" b="1" dirty="0" smtClean="0">
                <a:solidFill>
                  <a:srgbClr val="00617A"/>
                </a:solidFill>
              </a:rPr>
              <a:t>What to Expect</a:t>
            </a:r>
            <a:endParaRPr sz="7200" b="0" i="0" u="none" strike="noStrike" cap="none" dirty="0">
              <a:solidFill>
                <a:srgbClr val="000000"/>
              </a:solidFill>
              <a:sym typeface="Arial"/>
            </a:endParaRPr>
          </a:p>
        </p:txBody>
      </p:sp>
      <p:sp>
        <p:nvSpPr>
          <p:cNvPr id="195" name="Google Shape;195;gdf80a735f9_0_57"/>
          <p:cNvSpPr/>
          <p:nvPr/>
        </p:nvSpPr>
        <p:spPr>
          <a:xfrm>
            <a:off x="359231" y="1543180"/>
            <a:ext cx="13008300" cy="1929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f80a735f9_0_57"/>
          <p:cNvSpPr txBox="1"/>
          <p:nvPr/>
        </p:nvSpPr>
        <p:spPr>
          <a:xfrm>
            <a:off x="649752" y="1949665"/>
            <a:ext cx="9635641" cy="5539978"/>
          </a:xfrm>
          <a:prstGeom prst="rect">
            <a:avLst/>
          </a:prstGeom>
          <a:noFill/>
          <a:ln>
            <a:noFill/>
          </a:ln>
        </p:spPr>
        <p:txBody>
          <a:bodyPr spcFirstLastPara="1" wrap="square" lIns="0" tIns="0" rIns="0" bIns="0" anchor="t" anchorCtr="0">
            <a:spAutoFit/>
          </a:bodyPr>
          <a:lstStyle/>
          <a:p>
            <a:pPr marL="571500" indent="-571500">
              <a:buFont typeface="Arial" panose="020B0604020202020204" pitchFamily="34" charset="0"/>
              <a:buChar char="•"/>
            </a:pPr>
            <a:r>
              <a:rPr lang="en-US" sz="4000" dirty="0" smtClean="0"/>
              <a:t>Days will be full of:</a:t>
            </a:r>
          </a:p>
          <a:p>
            <a:pPr marL="571500" indent="-571500">
              <a:buFont typeface="Arial" panose="020B0604020202020204" pitchFamily="34" charset="0"/>
              <a:buChar char="•"/>
            </a:pPr>
            <a:r>
              <a:rPr lang="en-US" sz="4000" dirty="0" smtClean="0"/>
              <a:t>Speakers</a:t>
            </a:r>
          </a:p>
          <a:p>
            <a:pPr marL="571500" indent="-571500">
              <a:buFont typeface="Arial" panose="020B0604020202020204" pitchFamily="34" charset="0"/>
              <a:buChar char="•"/>
            </a:pPr>
            <a:r>
              <a:rPr lang="en-US" sz="4000" dirty="0" smtClean="0"/>
              <a:t>Educational Programming</a:t>
            </a:r>
          </a:p>
          <a:p>
            <a:pPr marL="571500" indent="-571500">
              <a:buFont typeface="Arial" panose="020B0604020202020204" pitchFamily="34" charset="0"/>
              <a:buChar char="•"/>
            </a:pPr>
            <a:r>
              <a:rPr lang="en-US" sz="4000" dirty="0" smtClean="0"/>
              <a:t>Concierge Connections (Interactive Networking)</a:t>
            </a:r>
          </a:p>
          <a:p>
            <a:pPr marL="571500" indent="-571500">
              <a:buFont typeface="Arial" panose="020B0604020202020204" pitchFamily="34" charset="0"/>
              <a:buChar char="•"/>
            </a:pPr>
            <a:r>
              <a:rPr lang="en-US" sz="4000" dirty="0" smtClean="0"/>
              <a:t>Go For The Greens Marketplace</a:t>
            </a:r>
          </a:p>
          <a:p>
            <a:pPr marL="571500" indent="-571500">
              <a:buFont typeface="Arial" panose="020B0604020202020204" pitchFamily="34" charset="0"/>
              <a:buChar char="•"/>
            </a:pPr>
            <a:r>
              <a:rPr lang="en-US" sz="4000" dirty="0" smtClean="0"/>
              <a:t>Meet and Greets</a:t>
            </a:r>
            <a:endParaRPr lang="en-US" sz="4000" dirty="0"/>
          </a:p>
          <a:p>
            <a:pPr marL="571500" indent="-571500">
              <a:buFont typeface="Arial" panose="020B0604020202020204" pitchFamily="34" charset="0"/>
              <a:buChar char="•"/>
            </a:pPr>
            <a:r>
              <a:rPr lang="en-US" sz="4000" dirty="0" smtClean="0"/>
              <a:t>Golf</a:t>
            </a:r>
          </a:p>
          <a:p>
            <a:pPr marL="571500" indent="-571500">
              <a:buFont typeface="Arial" panose="020B0604020202020204" pitchFamily="34" charset="0"/>
              <a:buChar char="•"/>
            </a:pPr>
            <a:r>
              <a:rPr lang="en-US" sz="4000" dirty="0" smtClean="0"/>
              <a:t>And of course FUN!</a:t>
            </a:r>
            <a:endParaRPr lang="en-US" sz="4000" dirty="0"/>
          </a:p>
        </p:txBody>
      </p:sp>
    </p:spTree>
    <p:extLst>
      <p:ext uri="{BB962C8B-B14F-4D97-AF65-F5344CB8AC3E}">
        <p14:creationId xmlns:p14="http://schemas.microsoft.com/office/powerpoint/2010/main" val="676587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Shape 97"/>
        <p:cNvGrpSpPr/>
        <p:nvPr/>
      </p:nvGrpSpPr>
      <p:grpSpPr>
        <a:xfrm>
          <a:off x="0" y="0"/>
          <a:ext cx="0" cy="0"/>
          <a:chOff x="0" y="0"/>
          <a:chExt cx="0" cy="0"/>
        </a:xfrm>
      </p:grpSpPr>
      <p:sp>
        <p:nvSpPr>
          <p:cNvPr id="99" name="Google Shape;99;p2"/>
          <p:cNvSpPr txBox="1"/>
          <p:nvPr/>
        </p:nvSpPr>
        <p:spPr>
          <a:xfrm>
            <a:off x="1370088" y="671732"/>
            <a:ext cx="16030146" cy="1679242"/>
          </a:xfrm>
          <a:prstGeom prst="rect">
            <a:avLst/>
          </a:prstGeom>
          <a:noFill/>
          <a:ln>
            <a:noFill/>
          </a:ln>
        </p:spPr>
        <p:txBody>
          <a:bodyPr spcFirstLastPara="1" wrap="square" lIns="0" tIns="0" rIns="0" bIns="0" anchor="t" anchorCtr="0">
            <a:spAutoFit/>
          </a:bodyPr>
          <a:lstStyle/>
          <a:p>
            <a:pPr marL="0" marR="0" lvl="0" indent="0" algn="l" rtl="0">
              <a:lnSpc>
                <a:spcPct val="124000"/>
              </a:lnSpc>
              <a:spcBef>
                <a:spcPts val="0"/>
              </a:spcBef>
              <a:spcAft>
                <a:spcPts val="0"/>
              </a:spcAft>
              <a:buClr>
                <a:srgbClr val="000000"/>
              </a:buClr>
              <a:buSzPts val="10000"/>
              <a:buFont typeface="Arial"/>
              <a:buNone/>
            </a:pPr>
            <a:r>
              <a:rPr lang="en-US" sz="8800" b="1" dirty="0" smtClean="0">
                <a:solidFill>
                  <a:srgbClr val="00617A"/>
                </a:solidFill>
              </a:rPr>
              <a:t>Wear RED!!!! - </a:t>
            </a:r>
            <a:endParaRPr sz="8800" b="1" dirty="0">
              <a:solidFill>
                <a:srgbClr val="00617A"/>
              </a:solidFill>
            </a:endParaRPr>
          </a:p>
        </p:txBody>
      </p:sp>
      <p:sp>
        <p:nvSpPr>
          <p:cNvPr id="100" name="Google Shape;100;p2"/>
          <p:cNvSpPr/>
          <p:nvPr/>
        </p:nvSpPr>
        <p:spPr>
          <a:xfrm>
            <a:off x="881850" y="2723025"/>
            <a:ext cx="7365300" cy="272100"/>
          </a:xfrm>
          <a:prstGeom prst="rect">
            <a:avLst/>
          </a:prstGeom>
          <a:solidFill>
            <a:srgbClr val="7ED9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02" name="Google Shape;102;p2"/>
          <p:cNvGrpSpPr/>
          <p:nvPr/>
        </p:nvGrpSpPr>
        <p:grpSpPr>
          <a:xfrm>
            <a:off x="881850" y="1996050"/>
            <a:ext cx="6518712" cy="1521468"/>
            <a:chOff x="0" y="-47625"/>
            <a:chExt cx="7079400" cy="2028624"/>
          </a:xfrm>
        </p:grpSpPr>
        <p:sp>
          <p:nvSpPr>
            <p:cNvPr id="103" name="Google Shape;103;p2"/>
            <p:cNvSpPr txBox="1"/>
            <p:nvPr/>
          </p:nvSpPr>
          <p:spPr>
            <a:xfrm>
              <a:off x="0" y="-47625"/>
              <a:ext cx="7079400" cy="369300"/>
            </a:xfrm>
            <a:prstGeom prst="rect">
              <a:avLst/>
            </a:prstGeom>
            <a:noFill/>
            <a:ln>
              <a:noFill/>
            </a:ln>
          </p:spPr>
          <p:txBody>
            <a:bodyPr spcFirstLastPara="1" wrap="square" lIns="0" tIns="0" rIns="0" bIns="0" anchor="t" anchorCtr="0">
              <a:spAutoFit/>
            </a:bodyPr>
            <a:lstStyle/>
            <a:p>
              <a:pPr marL="0" marR="0" lvl="0" indent="0" algn="l" rtl="0">
                <a:lnSpc>
                  <a:spcPct val="289888"/>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04" name="Google Shape;104;p2"/>
            <p:cNvSpPr txBox="1"/>
            <p:nvPr/>
          </p:nvSpPr>
          <p:spPr>
            <a:xfrm>
              <a:off x="0" y="1550112"/>
              <a:ext cx="7079400" cy="430887"/>
            </a:xfrm>
            <a:prstGeom prst="rect">
              <a:avLst/>
            </a:prstGeom>
            <a:noFill/>
            <a:ln>
              <a:noFill/>
            </a:ln>
          </p:spPr>
          <p:txBody>
            <a:bodyPr spcFirstLastPara="1" wrap="square" lIns="0" tIns="0" rIns="0" bIns="0" anchor="t" anchorCtr="0">
              <a:spAutoFit/>
            </a:bodyPr>
            <a:lstStyle/>
            <a:p>
              <a:pPr marL="0" marR="0" lvl="0" indent="0" algn="l" rtl="0">
                <a:lnSpc>
                  <a:spcPct val="150033"/>
                </a:lnSpc>
                <a:spcBef>
                  <a:spcPts val="0"/>
                </a:spcBef>
                <a:spcAft>
                  <a:spcPts val="0"/>
                </a:spcAft>
                <a:buClr>
                  <a:srgbClr val="000000"/>
                </a:buClr>
                <a:buSzPts val="3010"/>
                <a:buFont typeface="Arial"/>
                <a:buNone/>
              </a:pPr>
              <a:endParaRPr sz="1400" b="0" i="0" u="none" strike="noStrike" cap="none" dirty="0">
                <a:solidFill>
                  <a:srgbClr val="000000"/>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950" y="2995124"/>
            <a:ext cx="11024992" cy="7347123"/>
          </a:xfrm>
          <a:prstGeom prst="rect">
            <a:avLst/>
          </a:prstGeom>
        </p:spPr>
      </p:pic>
    </p:spTree>
    <p:extLst>
      <p:ext uri="{BB962C8B-B14F-4D97-AF65-F5344CB8AC3E}">
        <p14:creationId xmlns:p14="http://schemas.microsoft.com/office/powerpoint/2010/main" val="3383837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9728</TotalTime>
  <Words>380</Words>
  <Application>Microsoft Office PowerPoint</Application>
  <PresentationFormat>Custom</PresentationFormat>
  <Paragraphs>81</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Fabby</dc:creator>
  <cp:lastModifiedBy>User</cp:lastModifiedBy>
  <cp:revision>38</cp:revision>
  <dcterms:created xsi:type="dcterms:W3CDTF">2006-08-16T00:00:00Z</dcterms:created>
  <dcterms:modified xsi:type="dcterms:W3CDTF">2024-04-26T14:05:07Z</dcterms:modified>
</cp:coreProperties>
</file>